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80" r:id="rId11"/>
    <p:sldId id="266" r:id="rId12"/>
    <p:sldId id="277" r:id="rId13"/>
  </p:sldIdLst>
  <p:sldSz cx="18288000" cy="10287000"/>
  <p:notesSz cx="6858000" cy="9144000"/>
  <p:embeddedFontLst>
    <p:embeddedFont>
      <p:font typeface="Cuprum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33B137-F87D-4E7E-8B33-7C31B7B1535C}">
  <a:tblStyle styleId="{5A33B137-F87D-4E7E-8B33-7C31B7B153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>
          <a:extLst>
            <a:ext uri="{FF2B5EF4-FFF2-40B4-BE49-F238E27FC236}">
              <a16:creationId xmlns:a16="http://schemas.microsoft.com/office/drawing/2014/main" id="{9BA76BB1-63FB-480C-BFE7-A9F8BDD53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0:notes">
            <a:extLst>
              <a:ext uri="{FF2B5EF4-FFF2-40B4-BE49-F238E27FC236}">
                <a16:creationId xmlns:a16="http://schemas.microsoft.com/office/drawing/2014/main" id="{4DCB9D6E-F9AF-2553-47C6-757FDB43E6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0:notes">
            <a:extLst>
              <a:ext uri="{FF2B5EF4-FFF2-40B4-BE49-F238E27FC236}">
                <a16:creationId xmlns:a16="http://schemas.microsoft.com/office/drawing/2014/main" id="{901BAC1E-E228-1BAB-1933-AA96E97407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6204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5402425" y="3109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b="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b="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b="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5038775" y="3572036"/>
            <a:ext cx="7772400" cy="28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body" idx="1"/>
          </p:nvPr>
        </p:nvSpPr>
        <p:spPr>
          <a:xfrm>
            <a:off x="4367950" y="36285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2"/>
          </p:nvPr>
        </p:nvSpPr>
        <p:spPr>
          <a:xfrm>
            <a:off x="8558950" y="36285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>
            <a:spLocks noGrp="1"/>
          </p:cNvSpPr>
          <p:nvPr>
            <p:ph type="pic" idx="2"/>
          </p:nvPr>
        </p:nvSpPr>
        <p:spPr>
          <a:xfrm>
            <a:off x="8905806" y="2057400"/>
            <a:ext cx="8125500" cy="60942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76450" y="2140775"/>
            <a:ext cx="6010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1236100" y="44074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t="-75854" b="-75844"/>
            </a:stretch>
          </a:blipFill>
          <a:ln>
            <a:noFill/>
          </a:ln>
        </p:spPr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092075" y="10697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Cuprum"/>
              <a:buNone/>
              <a:defRPr sz="7000" b="1" i="0" u="none" strike="noStrike" cap="none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694500" y="40342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 i="0" u="none" strike="noStrike" cap="none">
                <a:solidFill>
                  <a:schemeClr val="lt1"/>
                </a:solidFill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 sz="2800" i="0" u="none" strike="noStrike" cap="none">
                <a:solidFill>
                  <a:schemeClr val="lt1"/>
                </a:solidFill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 i="0" u="none" strike="noStrike" cap="none">
                <a:solidFill>
                  <a:schemeClr val="lt1"/>
                </a:solidFill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 i="0" u="none" strike="noStrike" cap="none">
                <a:solidFill>
                  <a:schemeClr val="lt1"/>
                </a:solidFill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 i="0" u="none" strike="noStrike" cap="none">
                <a:solidFill>
                  <a:schemeClr val="lt1"/>
                </a:solidFill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0"/>
          <p:cNvGrpSpPr/>
          <p:nvPr/>
        </p:nvGrpSpPr>
        <p:grpSpPr>
          <a:xfrm>
            <a:off x="390010" y="383599"/>
            <a:ext cx="6818662" cy="7015545"/>
            <a:chOff x="0" y="0"/>
            <a:chExt cx="9091550" cy="9354060"/>
          </a:xfrm>
        </p:grpSpPr>
        <p:cxnSp>
          <p:nvCxnSpPr>
            <p:cNvPr id="89" name="Google Shape;89;p10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0" name="Google Shape;90;p10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91" name="Google Shape;91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3" name="Google Shape;93;p10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4" name="Google Shape;94;p10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95" name="Google Shape;95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97;p10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98" name="Google Shape;98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" name="Google Shape;100;p10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101" name="Google Shape;101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" name="Google Shape;103;p10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104" name="Google Shape;104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10"/>
          <p:cNvGrpSpPr/>
          <p:nvPr/>
        </p:nvGrpSpPr>
        <p:grpSpPr>
          <a:xfrm rot="10800000">
            <a:off x="11105689" y="2926874"/>
            <a:ext cx="6818662" cy="7015545"/>
            <a:chOff x="0" y="0"/>
            <a:chExt cx="9091550" cy="9354060"/>
          </a:xfrm>
        </p:grpSpPr>
        <p:cxnSp>
          <p:nvCxnSpPr>
            <p:cNvPr id="107" name="Google Shape;107;p10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08" name="Google Shape;108;p10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109" name="Google Shape;109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1" name="Google Shape;111;p10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12" name="Google Shape;112;p10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113" name="Google Shape;113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115;p10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116" name="Google Shape;116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118;p10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119" name="Google Shape;119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121;p10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122" name="Google Shape;122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F82C82-471E-E109-3C02-071D512EE9F0}"/>
              </a:ext>
            </a:extLst>
          </p:cNvPr>
          <p:cNvSpPr txBox="1"/>
          <p:nvPr/>
        </p:nvSpPr>
        <p:spPr>
          <a:xfrm>
            <a:off x="758343" y="2099007"/>
            <a:ext cx="173477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Dezvoltarea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unui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sistem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inteligent</a:t>
            </a:r>
            <a:r>
              <a:rPr lang="en-US" sz="4800" dirty="0">
                <a:solidFill>
                  <a:schemeClr val="bg1"/>
                </a:solidFill>
              </a:rPr>
              <a:t> de control pentru o </a:t>
            </a:r>
            <a:r>
              <a:rPr lang="en-US" sz="4800" dirty="0" err="1">
                <a:solidFill>
                  <a:schemeClr val="bg1"/>
                </a:solidFill>
              </a:rPr>
              <a:t>locuință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F40D66-E39B-94D3-C743-176573C3DDE9}"/>
              </a:ext>
            </a:extLst>
          </p:cNvPr>
          <p:cNvSpPr txBox="1"/>
          <p:nvPr/>
        </p:nvSpPr>
        <p:spPr>
          <a:xfrm>
            <a:off x="727862" y="7356997"/>
            <a:ext cx="4293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Student : Lazar Mihai Valentin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>
          <a:extLst>
            <a:ext uri="{FF2B5EF4-FFF2-40B4-BE49-F238E27FC236}">
              <a16:creationId xmlns:a16="http://schemas.microsoft.com/office/drawing/2014/main" id="{0F001600-AD85-DF23-7C41-C67E22264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8">
            <a:extLst>
              <a:ext uri="{FF2B5EF4-FFF2-40B4-BE49-F238E27FC236}">
                <a16:creationId xmlns:a16="http://schemas.microsoft.com/office/drawing/2014/main" id="{B520271F-7E28-368A-B247-92A33C2932EF}"/>
              </a:ext>
            </a:extLst>
          </p:cNvPr>
          <p:cNvSpPr txBox="1"/>
          <p:nvPr/>
        </p:nvSpPr>
        <p:spPr>
          <a:xfrm>
            <a:off x="7157948" y="-109546"/>
            <a:ext cx="6018056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Demo </a:t>
            </a:r>
            <a:r>
              <a:rPr lang="en-US" sz="90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produs</a:t>
            </a:r>
            <a:endParaRPr lang="en-US" dirty="0"/>
          </a:p>
        </p:txBody>
      </p:sp>
      <p:grpSp>
        <p:nvGrpSpPr>
          <p:cNvPr id="497" name="Google Shape;497;p18">
            <a:extLst>
              <a:ext uri="{FF2B5EF4-FFF2-40B4-BE49-F238E27FC236}">
                <a16:creationId xmlns:a16="http://schemas.microsoft.com/office/drawing/2014/main" id="{BF805146-898C-8CA9-C317-4EC4716E0FAC}"/>
              </a:ext>
            </a:extLst>
          </p:cNvPr>
          <p:cNvGrpSpPr/>
          <p:nvPr/>
        </p:nvGrpSpPr>
        <p:grpSpPr>
          <a:xfrm rot="10800000">
            <a:off x="11105689" y="2926874"/>
            <a:ext cx="6818662" cy="7015545"/>
            <a:chOff x="0" y="0"/>
            <a:chExt cx="9091550" cy="9354060"/>
          </a:xfrm>
        </p:grpSpPr>
        <p:cxnSp>
          <p:nvCxnSpPr>
            <p:cNvPr id="498" name="Google Shape;498;p18">
              <a:extLst>
                <a:ext uri="{FF2B5EF4-FFF2-40B4-BE49-F238E27FC236}">
                  <a16:creationId xmlns:a16="http://schemas.microsoft.com/office/drawing/2014/main" id="{45C1ECFD-A1A5-0E32-F953-489D452C306A}"/>
                </a:ext>
              </a:extLst>
            </p:cNvPr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99" name="Google Shape;499;p18">
              <a:extLst>
                <a:ext uri="{FF2B5EF4-FFF2-40B4-BE49-F238E27FC236}">
                  <a16:creationId xmlns:a16="http://schemas.microsoft.com/office/drawing/2014/main" id="{9A0B032D-E327-013A-C291-2DCC159519C1}"/>
                </a:ext>
              </a:extLst>
            </p:cNvPr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500" name="Google Shape;500;p18">
                <a:extLst>
                  <a:ext uri="{FF2B5EF4-FFF2-40B4-BE49-F238E27FC236}">
                    <a16:creationId xmlns:a16="http://schemas.microsoft.com/office/drawing/2014/main" id="{5F70834C-F7D5-0EA5-0FA1-509D66E9F03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8">
                <a:extLst>
                  <a:ext uri="{FF2B5EF4-FFF2-40B4-BE49-F238E27FC236}">
                    <a16:creationId xmlns:a16="http://schemas.microsoft.com/office/drawing/2014/main" id="{BE06F962-F647-4B3D-B9E4-5BA1CCBB8EC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02" name="Google Shape;502;p18">
              <a:extLst>
                <a:ext uri="{FF2B5EF4-FFF2-40B4-BE49-F238E27FC236}">
                  <a16:creationId xmlns:a16="http://schemas.microsoft.com/office/drawing/2014/main" id="{DFC89314-AF2A-67E7-B9E1-1572E76A639A}"/>
                </a:ext>
              </a:extLst>
            </p:cNvPr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03" name="Google Shape;503;p18">
              <a:extLst>
                <a:ext uri="{FF2B5EF4-FFF2-40B4-BE49-F238E27FC236}">
                  <a16:creationId xmlns:a16="http://schemas.microsoft.com/office/drawing/2014/main" id="{463B8033-656E-B553-F904-B1887286CC80}"/>
                </a:ext>
              </a:extLst>
            </p:cNvPr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504" name="Google Shape;504;p18">
                <a:extLst>
                  <a:ext uri="{FF2B5EF4-FFF2-40B4-BE49-F238E27FC236}">
                    <a16:creationId xmlns:a16="http://schemas.microsoft.com/office/drawing/2014/main" id="{D92AD619-B559-4E70-DAD0-7C775733114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8">
                <a:extLst>
                  <a:ext uri="{FF2B5EF4-FFF2-40B4-BE49-F238E27FC236}">
                    <a16:creationId xmlns:a16="http://schemas.microsoft.com/office/drawing/2014/main" id="{A2E3460C-E89D-C607-0699-9077EF55FE7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>
              <a:extLst>
                <a:ext uri="{FF2B5EF4-FFF2-40B4-BE49-F238E27FC236}">
                  <a16:creationId xmlns:a16="http://schemas.microsoft.com/office/drawing/2014/main" id="{BD29771A-D6AA-BE69-6E78-66C74B2289CF}"/>
                </a:ext>
              </a:extLst>
            </p:cNvPr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507" name="Google Shape;507;p18">
                <a:extLst>
                  <a:ext uri="{FF2B5EF4-FFF2-40B4-BE49-F238E27FC236}">
                    <a16:creationId xmlns:a16="http://schemas.microsoft.com/office/drawing/2014/main" id="{84EE7F75-79B4-FCB1-8728-EEAAC8B828D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8">
                <a:extLst>
                  <a:ext uri="{FF2B5EF4-FFF2-40B4-BE49-F238E27FC236}">
                    <a16:creationId xmlns:a16="http://schemas.microsoft.com/office/drawing/2014/main" id="{2297AB35-83BE-A542-A29F-B75BA853DE8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>
              <a:extLst>
                <a:ext uri="{FF2B5EF4-FFF2-40B4-BE49-F238E27FC236}">
                  <a16:creationId xmlns:a16="http://schemas.microsoft.com/office/drawing/2014/main" id="{796D4F5B-8AB4-AEF0-F345-E7FF9380BDAE}"/>
                </a:ext>
              </a:extLst>
            </p:cNvPr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510" name="Google Shape;510;p18">
                <a:extLst>
                  <a:ext uri="{FF2B5EF4-FFF2-40B4-BE49-F238E27FC236}">
                    <a16:creationId xmlns:a16="http://schemas.microsoft.com/office/drawing/2014/main" id="{C0CF8389-7F3E-B573-A454-4CDCA40D6BB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8">
                <a:extLst>
                  <a:ext uri="{FF2B5EF4-FFF2-40B4-BE49-F238E27FC236}">
                    <a16:creationId xmlns:a16="http://schemas.microsoft.com/office/drawing/2014/main" id="{307FD538-BAE1-FF40-9DFD-C0FD6D69C7E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18">
              <a:extLst>
                <a:ext uri="{FF2B5EF4-FFF2-40B4-BE49-F238E27FC236}">
                  <a16:creationId xmlns:a16="http://schemas.microsoft.com/office/drawing/2014/main" id="{F50A8C29-8103-0CD7-C928-BE0D7248920E}"/>
                </a:ext>
              </a:extLst>
            </p:cNvPr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513" name="Google Shape;513;p18">
                <a:extLst>
                  <a:ext uri="{FF2B5EF4-FFF2-40B4-BE49-F238E27FC236}">
                    <a16:creationId xmlns:a16="http://schemas.microsoft.com/office/drawing/2014/main" id="{AE505450-0C53-1EF5-43E6-916D47E3122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8">
                <a:extLst>
                  <a:ext uri="{FF2B5EF4-FFF2-40B4-BE49-F238E27FC236}">
                    <a16:creationId xmlns:a16="http://schemas.microsoft.com/office/drawing/2014/main" id="{9BFD5191-3304-47E4-6CE7-3F75F48AC44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16" name="Google Shape;516;p18">
            <a:extLst>
              <a:ext uri="{FF2B5EF4-FFF2-40B4-BE49-F238E27FC236}">
                <a16:creationId xmlns:a16="http://schemas.microsoft.com/office/drawing/2014/main" id="{565DD8A5-0C2F-313B-6751-26A87AF8149B}"/>
              </a:ext>
            </a:extLst>
          </p:cNvPr>
          <p:cNvCxnSpPr/>
          <p:nvPr/>
        </p:nvCxnSpPr>
        <p:spPr>
          <a:xfrm>
            <a:off x="574176" y="72145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17" name="Google Shape;517;p18">
            <a:extLst>
              <a:ext uri="{FF2B5EF4-FFF2-40B4-BE49-F238E27FC236}">
                <a16:creationId xmlns:a16="http://schemas.microsoft.com/office/drawing/2014/main" id="{28B89964-EEF5-A95E-5831-177A7371E706}"/>
              </a:ext>
            </a:extLst>
          </p:cNvPr>
          <p:cNvGrpSpPr/>
          <p:nvPr/>
        </p:nvGrpSpPr>
        <p:grpSpPr>
          <a:xfrm>
            <a:off x="390010" y="7061291"/>
            <a:ext cx="337852" cy="337852"/>
            <a:chOff x="0" y="0"/>
            <a:chExt cx="812800" cy="812800"/>
          </a:xfrm>
        </p:grpSpPr>
        <p:sp>
          <p:nvSpPr>
            <p:cNvPr id="518" name="Google Shape;518;p18">
              <a:extLst>
                <a:ext uri="{FF2B5EF4-FFF2-40B4-BE49-F238E27FC236}">
                  <a16:creationId xmlns:a16="http://schemas.microsoft.com/office/drawing/2014/main" id="{D45C2D37-89F3-72DB-E1DB-8BA8CAD9D1E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8">
              <a:extLst>
                <a:ext uri="{FF2B5EF4-FFF2-40B4-BE49-F238E27FC236}">
                  <a16:creationId xmlns:a16="http://schemas.microsoft.com/office/drawing/2014/main" id="{38BB456B-D8C4-EA56-3424-D6B2FC13323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0" name="Google Shape;520;p18">
            <a:extLst>
              <a:ext uri="{FF2B5EF4-FFF2-40B4-BE49-F238E27FC236}">
                <a16:creationId xmlns:a16="http://schemas.microsoft.com/office/drawing/2014/main" id="{BB1A5023-1F9D-1AD6-6375-E7592D6D4F1B}"/>
              </a:ext>
            </a:extLst>
          </p:cNvPr>
          <p:cNvCxnSpPr/>
          <p:nvPr/>
        </p:nvCxnSpPr>
        <p:spPr>
          <a:xfrm rot="10800000">
            <a:off x="547506" y="586501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21" name="Google Shape;521;p18">
            <a:extLst>
              <a:ext uri="{FF2B5EF4-FFF2-40B4-BE49-F238E27FC236}">
                <a16:creationId xmlns:a16="http://schemas.microsoft.com/office/drawing/2014/main" id="{8E0E2EF0-6E00-D85C-3365-FBFEC6629196}"/>
              </a:ext>
            </a:extLst>
          </p:cNvPr>
          <p:cNvGrpSpPr/>
          <p:nvPr/>
        </p:nvGrpSpPr>
        <p:grpSpPr>
          <a:xfrm>
            <a:off x="401440" y="5767343"/>
            <a:ext cx="337852" cy="337852"/>
            <a:chOff x="0" y="0"/>
            <a:chExt cx="812800" cy="812800"/>
          </a:xfrm>
        </p:grpSpPr>
        <p:sp>
          <p:nvSpPr>
            <p:cNvPr id="522" name="Google Shape;522;p18">
              <a:extLst>
                <a:ext uri="{FF2B5EF4-FFF2-40B4-BE49-F238E27FC236}">
                  <a16:creationId xmlns:a16="http://schemas.microsoft.com/office/drawing/2014/main" id="{026864EA-F779-08C0-DBFE-DC91205087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8">
              <a:extLst>
                <a:ext uri="{FF2B5EF4-FFF2-40B4-BE49-F238E27FC236}">
                  <a16:creationId xmlns:a16="http://schemas.microsoft.com/office/drawing/2014/main" id="{CD09A33F-60C0-D0AD-4FE3-8A34C23170E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" name="Google Shape;524;p18">
            <a:extLst>
              <a:ext uri="{FF2B5EF4-FFF2-40B4-BE49-F238E27FC236}">
                <a16:creationId xmlns:a16="http://schemas.microsoft.com/office/drawing/2014/main" id="{A96BC9A0-9132-9426-3843-0E455702211F}"/>
              </a:ext>
            </a:extLst>
          </p:cNvPr>
          <p:cNvGrpSpPr/>
          <p:nvPr/>
        </p:nvGrpSpPr>
        <p:grpSpPr>
          <a:xfrm>
            <a:off x="1846222" y="383599"/>
            <a:ext cx="337852" cy="337852"/>
            <a:chOff x="0" y="0"/>
            <a:chExt cx="812800" cy="812800"/>
          </a:xfrm>
        </p:grpSpPr>
        <p:sp>
          <p:nvSpPr>
            <p:cNvPr id="525" name="Google Shape;525;p18">
              <a:extLst>
                <a:ext uri="{FF2B5EF4-FFF2-40B4-BE49-F238E27FC236}">
                  <a16:creationId xmlns:a16="http://schemas.microsoft.com/office/drawing/2014/main" id="{7E7225E8-ABDB-EAEE-1B8F-F307E0C97BC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8">
              <a:extLst>
                <a:ext uri="{FF2B5EF4-FFF2-40B4-BE49-F238E27FC236}">
                  <a16:creationId xmlns:a16="http://schemas.microsoft.com/office/drawing/2014/main" id="{5464BC42-4915-B35F-A20F-43CB04C08C4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18">
            <a:extLst>
              <a:ext uri="{FF2B5EF4-FFF2-40B4-BE49-F238E27FC236}">
                <a16:creationId xmlns:a16="http://schemas.microsoft.com/office/drawing/2014/main" id="{F40D8457-B918-C191-6A3C-3CB0DCE43526}"/>
              </a:ext>
            </a:extLst>
          </p:cNvPr>
          <p:cNvGrpSpPr/>
          <p:nvPr/>
        </p:nvGrpSpPr>
        <p:grpSpPr>
          <a:xfrm>
            <a:off x="6870820" y="436625"/>
            <a:ext cx="337852" cy="337852"/>
            <a:chOff x="0" y="0"/>
            <a:chExt cx="812800" cy="812800"/>
          </a:xfrm>
        </p:grpSpPr>
        <p:sp>
          <p:nvSpPr>
            <p:cNvPr id="528" name="Google Shape;528;p18">
              <a:extLst>
                <a:ext uri="{FF2B5EF4-FFF2-40B4-BE49-F238E27FC236}">
                  <a16:creationId xmlns:a16="http://schemas.microsoft.com/office/drawing/2014/main" id="{F34E88B6-75E0-7E30-E605-7D460F38B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8">
              <a:extLst>
                <a:ext uri="{FF2B5EF4-FFF2-40B4-BE49-F238E27FC236}">
                  <a16:creationId xmlns:a16="http://schemas.microsoft.com/office/drawing/2014/main" id="{85D2E025-E21D-BB2C-824F-EBC9655D58D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" name="Google Shape;530;p18">
            <a:extLst>
              <a:ext uri="{FF2B5EF4-FFF2-40B4-BE49-F238E27FC236}">
                <a16:creationId xmlns:a16="http://schemas.microsoft.com/office/drawing/2014/main" id="{00FD17E8-0918-324A-F8F7-B8B0844C0117}"/>
              </a:ext>
            </a:extLst>
          </p:cNvPr>
          <p:cNvGrpSpPr/>
          <p:nvPr/>
        </p:nvGrpSpPr>
        <p:grpSpPr>
          <a:xfrm>
            <a:off x="424300" y="450283"/>
            <a:ext cx="337852" cy="337852"/>
            <a:chOff x="0" y="0"/>
            <a:chExt cx="812800" cy="812800"/>
          </a:xfrm>
        </p:grpSpPr>
        <p:sp>
          <p:nvSpPr>
            <p:cNvPr id="531" name="Google Shape;531;p18">
              <a:extLst>
                <a:ext uri="{FF2B5EF4-FFF2-40B4-BE49-F238E27FC236}">
                  <a16:creationId xmlns:a16="http://schemas.microsoft.com/office/drawing/2014/main" id="{176DCB96-F5F9-8EC5-D1F5-960DFFFC633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8">
              <a:extLst>
                <a:ext uri="{FF2B5EF4-FFF2-40B4-BE49-F238E27FC236}">
                  <a16:creationId xmlns:a16="http://schemas.microsoft.com/office/drawing/2014/main" id="{39F3BFD0-7B94-ADD0-77D3-CE0198CBC6B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3" name="Google Shape;533;p18">
            <a:extLst>
              <a:ext uri="{FF2B5EF4-FFF2-40B4-BE49-F238E27FC236}">
                <a16:creationId xmlns:a16="http://schemas.microsoft.com/office/drawing/2014/main" id="{987932A4-5012-5D9C-8678-C15374997116}"/>
              </a:ext>
            </a:extLst>
          </p:cNvPr>
          <p:cNvSpPr/>
          <p:nvPr/>
        </p:nvSpPr>
        <p:spPr>
          <a:xfrm rot="-5400000">
            <a:off x="16126317" y="265234"/>
            <a:ext cx="1526932" cy="1526932"/>
          </a:xfrm>
          <a:custGeom>
            <a:avLst/>
            <a:gdLst/>
            <a:ahLst/>
            <a:cxnLst/>
            <a:rect l="l" t="t" r="r" b="b"/>
            <a:pathLst>
              <a:path w="1526932" h="1526932" extrusionOk="0">
                <a:moveTo>
                  <a:pt x="0" y="0"/>
                </a:moveTo>
                <a:lnTo>
                  <a:pt x="1526932" y="0"/>
                </a:lnTo>
                <a:lnTo>
                  <a:pt x="1526932" y="1526932"/>
                </a:lnTo>
                <a:lnTo>
                  <a:pt x="0" y="1526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8ECCD6-8A9B-4C2C-4E25-81C3FC3EF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91" y="1584313"/>
            <a:ext cx="5338781" cy="7118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7E5B74-AF67-2F4C-A7D8-E3CC1F8C7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398" y="1531181"/>
            <a:ext cx="5835748" cy="7780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69344D-0633-6DEF-83A6-8C765B31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9373" y="1880526"/>
            <a:ext cx="5397794" cy="719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85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9"/>
          <p:cNvSpPr txBox="1"/>
          <p:nvPr/>
        </p:nvSpPr>
        <p:spPr>
          <a:xfrm>
            <a:off x="1028700" y="1027191"/>
            <a:ext cx="162306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Concluzii</a:t>
            </a:r>
            <a:r>
              <a:rPr lang="en-US" sz="9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</a:t>
            </a:r>
            <a:r>
              <a:rPr lang="en-US" sz="90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și</a:t>
            </a:r>
            <a:r>
              <a:rPr lang="en-US" sz="9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</a:t>
            </a:r>
            <a:r>
              <a:rPr lang="en-US" sz="90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dezvoltări</a:t>
            </a:r>
            <a:r>
              <a:rPr lang="en-US" sz="9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</a:t>
            </a:r>
            <a:r>
              <a:rPr lang="en-US" sz="90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ulterioare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579CA-D2E1-345B-0BCA-897379938422}"/>
              </a:ext>
            </a:extLst>
          </p:cNvPr>
          <p:cNvSpPr txBox="1"/>
          <p:nvPr/>
        </p:nvSpPr>
        <p:spPr>
          <a:xfrm>
            <a:off x="1028700" y="3002507"/>
            <a:ext cx="5344989" cy="2006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Sistem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funcțional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și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scalabil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Extindere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cu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senzori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suplimentari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Integrare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viitoare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cu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asistenți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vocali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Optimizare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transmisie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video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securizată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0"/>
          <p:cNvSpPr txBox="1"/>
          <p:nvPr/>
        </p:nvSpPr>
        <p:spPr>
          <a:xfrm>
            <a:off x="1612547" y="2917349"/>
            <a:ext cx="609418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Multumesc</a:t>
            </a:r>
            <a:r>
              <a:rPr lang="en-US" sz="9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!</a:t>
            </a:r>
            <a:endParaRPr dirty="0"/>
          </a:p>
        </p:txBody>
      </p:sp>
      <p:cxnSp>
        <p:nvCxnSpPr>
          <p:cNvPr id="993" name="Google Shape;993;p30"/>
          <p:cNvCxnSpPr/>
          <p:nvPr/>
        </p:nvCxnSpPr>
        <p:spPr>
          <a:xfrm>
            <a:off x="570366" y="9263063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94" name="Google Shape;994;p30"/>
          <p:cNvGrpSpPr/>
          <p:nvPr/>
        </p:nvGrpSpPr>
        <p:grpSpPr>
          <a:xfrm rot="10800000">
            <a:off x="5426038" y="9103661"/>
            <a:ext cx="337852" cy="337852"/>
            <a:chOff x="0" y="0"/>
            <a:chExt cx="812800" cy="812800"/>
          </a:xfrm>
        </p:grpSpPr>
        <p:sp>
          <p:nvSpPr>
            <p:cNvPr id="995" name="Google Shape;99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30"/>
          <p:cNvGrpSpPr/>
          <p:nvPr/>
        </p:nvGrpSpPr>
        <p:grpSpPr>
          <a:xfrm rot="10800000">
            <a:off x="401440" y="9075086"/>
            <a:ext cx="337852" cy="337852"/>
            <a:chOff x="0" y="0"/>
            <a:chExt cx="812800" cy="812800"/>
          </a:xfrm>
        </p:grpSpPr>
        <p:sp>
          <p:nvSpPr>
            <p:cNvPr id="998" name="Google Shape;998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30"/>
          <p:cNvGrpSpPr/>
          <p:nvPr/>
        </p:nvGrpSpPr>
        <p:grpSpPr>
          <a:xfrm rot="10800000">
            <a:off x="6847960" y="9103661"/>
            <a:ext cx="337852" cy="337852"/>
            <a:chOff x="0" y="0"/>
            <a:chExt cx="812800" cy="812800"/>
          </a:xfrm>
        </p:grpSpPr>
        <p:sp>
          <p:nvSpPr>
            <p:cNvPr id="1001" name="Google Shape;1001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03" name="Google Shape;1003;p30"/>
          <p:cNvCxnSpPr/>
          <p:nvPr/>
        </p:nvCxnSpPr>
        <p:spPr>
          <a:xfrm>
            <a:off x="574176" y="72145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4" name="Google Shape;1004;p30"/>
          <p:cNvGrpSpPr/>
          <p:nvPr/>
        </p:nvGrpSpPr>
        <p:grpSpPr>
          <a:xfrm>
            <a:off x="390010" y="7061291"/>
            <a:ext cx="337852" cy="337852"/>
            <a:chOff x="0" y="0"/>
            <a:chExt cx="812800" cy="812800"/>
          </a:xfrm>
        </p:grpSpPr>
        <p:sp>
          <p:nvSpPr>
            <p:cNvPr id="1005" name="Google Shape;100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07" name="Google Shape;1007;p30"/>
          <p:cNvCxnSpPr/>
          <p:nvPr/>
        </p:nvCxnSpPr>
        <p:spPr>
          <a:xfrm rot="10800000">
            <a:off x="547506" y="586501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8" name="Google Shape;1008;p30"/>
          <p:cNvGrpSpPr/>
          <p:nvPr/>
        </p:nvGrpSpPr>
        <p:grpSpPr>
          <a:xfrm>
            <a:off x="401440" y="5767343"/>
            <a:ext cx="337852" cy="337852"/>
            <a:chOff x="0" y="0"/>
            <a:chExt cx="812800" cy="812800"/>
          </a:xfrm>
        </p:grpSpPr>
        <p:sp>
          <p:nvSpPr>
            <p:cNvPr id="1009" name="Google Shape;1009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1" name="Google Shape;1011;p30"/>
          <p:cNvGrpSpPr/>
          <p:nvPr/>
        </p:nvGrpSpPr>
        <p:grpSpPr>
          <a:xfrm>
            <a:off x="1846222" y="390599"/>
            <a:ext cx="337881" cy="337881"/>
            <a:chOff x="0" y="0"/>
            <a:chExt cx="812800" cy="812800"/>
          </a:xfrm>
        </p:grpSpPr>
        <p:sp>
          <p:nvSpPr>
            <p:cNvPr id="1012" name="Google Shape;1012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30"/>
          <p:cNvGrpSpPr/>
          <p:nvPr/>
        </p:nvGrpSpPr>
        <p:grpSpPr>
          <a:xfrm>
            <a:off x="6870820" y="436625"/>
            <a:ext cx="337852" cy="337852"/>
            <a:chOff x="0" y="0"/>
            <a:chExt cx="812800" cy="812800"/>
          </a:xfrm>
        </p:grpSpPr>
        <p:sp>
          <p:nvSpPr>
            <p:cNvPr id="1015" name="Google Shape;101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7" name="Google Shape;1017;p30"/>
          <p:cNvGrpSpPr/>
          <p:nvPr/>
        </p:nvGrpSpPr>
        <p:grpSpPr>
          <a:xfrm>
            <a:off x="424300" y="450283"/>
            <a:ext cx="337852" cy="337852"/>
            <a:chOff x="0" y="0"/>
            <a:chExt cx="812800" cy="812800"/>
          </a:xfrm>
        </p:grpSpPr>
        <p:sp>
          <p:nvSpPr>
            <p:cNvPr id="1018" name="Google Shape;1018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158AA8-4E25-0C01-26AB-0D4DA542E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270" y="559539"/>
            <a:ext cx="4876190" cy="4876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676DC3-325C-0C3A-DFD4-0BE06E4E8163}"/>
              </a:ext>
            </a:extLst>
          </p:cNvPr>
          <p:cNvSpPr txBox="1"/>
          <p:nvPr/>
        </p:nvSpPr>
        <p:spPr>
          <a:xfrm flipH="1">
            <a:off x="11510099" y="5435729"/>
            <a:ext cx="319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Smart Home by LVM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1"/>
          <p:cNvGrpSpPr/>
          <p:nvPr/>
        </p:nvGrpSpPr>
        <p:grpSpPr>
          <a:xfrm rot="5400000">
            <a:off x="344529" y="308693"/>
            <a:ext cx="4589288" cy="4560400"/>
            <a:chOff x="0" y="0"/>
            <a:chExt cx="6119051" cy="6080533"/>
          </a:xfrm>
        </p:grpSpPr>
        <p:cxnSp>
          <p:nvCxnSpPr>
            <p:cNvPr id="137" name="Google Shape;137;p11"/>
            <p:cNvCxnSpPr/>
            <p:nvPr/>
          </p:nvCxnSpPr>
          <p:spPr>
            <a:xfrm>
              <a:off x="450470" y="5880698"/>
              <a:ext cx="5443346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8" name="Google Shape;138;p11"/>
            <p:cNvCxnSpPr/>
            <p:nvPr/>
          </p:nvCxnSpPr>
          <p:spPr>
            <a:xfrm>
              <a:off x="225235" y="225235"/>
              <a:ext cx="45302" cy="5691023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39" name="Google Shape;139;p11"/>
            <p:cNvGrpSpPr/>
            <p:nvPr/>
          </p:nvGrpSpPr>
          <p:grpSpPr>
            <a:xfrm rot="-5400000">
              <a:off x="5668581" y="5630063"/>
              <a:ext cx="450470" cy="450470"/>
              <a:chOff x="0" y="0"/>
              <a:chExt cx="812800" cy="812800"/>
            </a:xfrm>
          </p:grpSpPr>
          <p:sp>
            <p:nvSpPr>
              <p:cNvPr id="140" name="Google Shape;140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" name="Google Shape;142;p11"/>
            <p:cNvGrpSpPr/>
            <p:nvPr/>
          </p:nvGrpSpPr>
          <p:grpSpPr>
            <a:xfrm rot="-5400000">
              <a:off x="0" y="3734167"/>
              <a:ext cx="450470" cy="450470"/>
              <a:chOff x="0" y="0"/>
              <a:chExt cx="812800" cy="812800"/>
            </a:xfrm>
          </p:grpSpPr>
          <p:sp>
            <p:nvSpPr>
              <p:cNvPr id="143" name="Google Shape;143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" name="Google Shape;145;p11"/>
            <p:cNvGrpSpPr/>
            <p:nvPr/>
          </p:nvGrpSpPr>
          <p:grpSpPr>
            <a:xfrm rot="-5400000">
              <a:off x="0" y="0"/>
              <a:ext cx="450470" cy="450470"/>
              <a:chOff x="0" y="0"/>
              <a:chExt cx="812800" cy="812800"/>
            </a:xfrm>
          </p:grpSpPr>
          <p:sp>
            <p:nvSpPr>
              <p:cNvPr id="146" name="Google Shape;14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 rot="-5400000">
              <a:off x="88912" y="5630063"/>
              <a:ext cx="450470" cy="450470"/>
              <a:chOff x="0" y="0"/>
              <a:chExt cx="812800" cy="812800"/>
            </a:xfrm>
          </p:grpSpPr>
          <p:sp>
            <p:nvSpPr>
              <p:cNvPr id="149" name="Google Shape;14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2" name="Google Shape;162;p11"/>
          <p:cNvGrpSpPr/>
          <p:nvPr/>
        </p:nvGrpSpPr>
        <p:grpSpPr>
          <a:xfrm>
            <a:off x="520266" y="9365405"/>
            <a:ext cx="5247198" cy="359853"/>
            <a:chOff x="0" y="0"/>
            <a:chExt cx="6996264" cy="479804"/>
          </a:xfrm>
        </p:grpSpPr>
        <p:cxnSp>
          <p:nvCxnSpPr>
            <p:cNvPr id="163" name="Google Shape;163;p11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4" name="Google Shape;164;p11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165" name="Google Shape;16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11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168" name="Google Shape;168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" name="Google Shape;170;p11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171" name="Google Shape;171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" name="Google Shape;173;p11"/>
          <p:cNvGrpSpPr/>
          <p:nvPr/>
        </p:nvGrpSpPr>
        <p:grpSpPr>
          <a:xfrm>
            <a:off x="12150578" y="9365405"/>
            <a:ext cx="5247197" cy="359853"/>
            <a:chOff x="0" y="0"/>
            <a:chExt cx="6996263" cy="479804"/>
          </a:xfrm>
        </p:grpSpPr>
        <p:cxnSp>
          <p:nvCxnSpPr>
            <p:cNvPr id="174" name="Google Shape;174;p11"/>
            <p:cNvCxnSpPr/>
            <p:nvPr/>
          </p:nvCxnSpPr>
          <p:spPr>
            <a:xfrm>
              <a:off x="130204" y="265290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75" name="Google Shape;175;p11"/>
            <p:cNvGrpSpPr/>
            <p:nvPr/>
          </p:nvGrpSpPr>
          <p:grpSpPr>
            <a:xfrm rot="-5400000">
              <a:off x="0" y="0"/>
              <a:ext cx="468087" cy="468087"/>
              <a:chOff x="0" y="0"/>
              <a:chExt cx="812800" cy="812800"/>
            </a:xfrm>
          </p:grpSpPr>
          <p:sp>
            <p:nvSpPr>
              <p:cNvPr id="176" name="Google Shape;17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 rot="-5400000">
              <a:off x="6551611" y="35152"/>
              <a:ext cx="444652" cy="444652"/>
              <a:chOff x="0" y="0"/>
              <a:chExt cx="812800" cy="812800"/>
            </a:xfrm>
          </p:grpSpPr>
          <p:sp>
            <p:nvSpPr>
              <p:cNvPr id="179" name="Google Shape;17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11"/>
            <p:cNvGrpSpPr/>
            <p:nvPr/>
          </p:nvGrpSpPr>
          <p:grpSpPr>
            <a:xfrm>
              <a:off x="23435" y="23435"/>
              <a:ext cx="444652" cy="444652"/>
              <a:chOff x="0" y="0"/>
              <a:chExt cx="812800" cy="812800"/>
            </a:xfrm>
          </p:grpSpPr>
          <p:sp>
            <p:nvSpPr>
              <p:cNvPr id="182" name="Google Shape;18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0" name="Google Shape;190;p11"/>
          <p:cNvSpPr txBox="1"/>
          <p:nvPr/>
        </p:nvSpPr>
        <p:spPr>
          <a:xfrm>
            <a:off x="936765" y="425655"/>
            <a:ext cx="16507551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Introducere</a:t>
            </a:r>
            <a:endParaRPr lang="en-US" dirty="0"/>
          </a:p>
        </p:txBody>
      </p:sp>
      <p:grpSp>
        <p:nvGrpSpPr>
          <p:cNvPr id="192" name="Google Shape;192;p11"/>
          <p:cNvGrpSpPr/>
          <p:nvPr/>
        </p:nvGrpSpPr>
        <p:grpSpPr>
          <a:xfrm rot="10800000">
            <a:off x="13485846" y="308692"/>
            <a:ext cx="4589288" cy="4560400"/>
            <a:chOff x="0" y="0"/>
            <a:chExt cx="6119051" cy="6080533"/>
          </a:xfrm>
        </p:grpSpPr>
        <p:cxnSp>
          <p:nvCxnSpPr>
            <p:cNvPr id="193" name="Google Shape;193;p11"/>
            <p:cNvCxnSpPr/>
            <p:nvPr/>
          </p:nvCxnSpPr>
          <p:spPr>
            <a:xfrm>
              <a:off x="450470" y="5880698"/>
              <a:ext cx="5443346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25235" y="225235"/>
              <a:ext cx="45302" cy="5691023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95" name="Google Shape;195;p11"/>
            <p:cNvGrpSpPr/>
            <p:nvPr/>
          </p:nvGrpSpPr>
          <p:grpSpPr>
            <a:xfrm rot="-5400000">
              <a:off x="5668581" y="5630063"/>
              <a:ext cx="450470" cy="450470"/>
              <a:chOff x="0" y="0"/>
              <a:chExt cx="812800" cy="812800"/>
            </a:xfrm>
          </p:grpSpPr>
          <p:sp>
            <p:nvSpPr>
              <p:cNvPr id="196" name="Google Shape;19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 rot="-5400000">
              <a:off x="0" y="3734167"/>
              <a:ext cx="450470" cy="450470"/>
              <a:chOff x="0" y="0"/>
              <a:chExt cx="812800" cy="812800"/>
            </a:xfrm>
          </p:grpSpPr>
          <p:sp>
            <p:nvSpPr>
              <p:cNvPr id="199" name="Google Shape;19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1"/>
            <p:cNvGrpSpPr/>
            <p:nvPr/>
          </p:nvGrpSpPr>
          <p:grpSpPr>
            <a:xfrm rot="-5400000">
              <a:off x="0" y="0"/>
              <a:ext cx="450470" cy="450470"/>
              <a:chOff x="0" y="0"/>
              <a:chExt cx="812800" cy="812800"/>
            </a:xfrm>
          </p:grpSpPr>
          <p:sp>
            <p:nvSpPr>
              <p:cNvPr id="202" name="Google Shape;20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1"/>
            <p:cNvGrpSpPr/>
            <p:nvPr/>
          </p:nvGrpSpPr>
          <p:grpSpPr>
            <a:xfrm rot="-5400000">
              <a:off x="88912" y="5630063"/>
              <a:ext cx="450470" cy="450470"/>
              <a:chOff x="0" y="0"/>
              <a:chExt cx="812800" cy="812800"/>
            </a:xfrm>
          </p:grpSpPr>
          <p:sp>
            <p:nvSpPr>
              <p:cNvPr id="205" name="Google Shape;20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0EEACEC-0CA4-D150-09AA-87C07F86FBF7}"/>
              </a:ext>
            </a:extLst>
          </p:cNvPr>
          <p:cNvSpPr txBox="1"/>
          <p:nvPr/>
        </p:nvSpPr>
        <p:spPr>
          <a:xfrm>
            <a:off x="983306" y="3432920"/>
            <a:ext cx="151210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În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contextul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evoluției</a:t>
            </a:r>
            <a:r>
              <a:rPr lang="en-US" sz="2000" dirty="0">
                <a:solidFill>
                  <a:schemeClr val="bg1"/>
                </a:solidFill>
              </a:rPr>
              <a:t> accelerate a </a:t>
            </a:r>
            <a:r>
              <a:rPr lang="en-US" sz="2000" dirty="0" err="1">
                <a:solidFill>
                  <a:schemeClr val="bg1"/>
                </a:solidFill>
              </a:rPr>
              <a:t>tehnologiei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și</a:t>
            </a:r>
            <a:r>
              <a:rPr lang="en-US" sz="2000" dirty="0">
                <a:solidFill>
                  <a:schemeClr val="bg1"/>
                </a:solidFill>
              </a:rPr>
              <a:t> al </a:t>
            </a:r>
            <a:r>
              <a:rPr lang="en-US" sz="2000" dirty="0" err="1">
                <a:solidFill>
                  <a:schemeClr val="bg1"/>
                </a:solidFill>
              </a:rPr>
              <a:t>creșterii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interesului</a:t>
            </a:r>
            <a:r>
              <a:rPr lang="en-US" sz="2000" dirty="0">
                <a:solidFill>
                  <a:schemeClr val="bg1"/>
                </a:solidFill>
              </a:rPr>
              <a:t> pentru </a:t>
            </a:r>
            <a:r>
              <a:rPr lang="en-US" sz="2000" dirty="0" err="1">
                <a:solidFill>
                  <a:schemeClr val="bg1"/>
                </a:solidFill>
              </a:rPr>
              <a:t>automatizarea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locuinței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conceptul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i="1" dirty="0">
                <a:solidFill>
                  <a:schemeClr val="bg1"/>
                </a:solidFill>
              </a:rPr>
              <a:t>Smart Home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devenit</a:t>
            </a:r>
            <a:r>
              <a:rPr lang="en-US" sz="2000" dirty="0">
                <a:solidFill>
                  <a:schemeClr val="bg1"/>
                </a:solidFill>
              </a:rPr>
              <a:t> tot </a:t>
            </a:r>
            <a:r>
              <a:rPr lang="en-US" sz="2000" dirty="0" err="1">
                <a:solidFill>
                  <a:schemeClr val="bg1"/>
                </a:solidFill>
              </a:rPr>
              <a:t>mai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prezent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în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viața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cotidiană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Alegerea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acestei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teme</a:t>
            </a:r>
            <a:r>
              <a:rPr lang="en-US" sz="2000" dirty="0">
                <a:solidFill>
                  <a:schemeClr val="bg1"/>
                </a:solidFill>
              </a:rPr>
              <a:t> pentru </a:t>
            </a:r>
            <a:r>
              <a:rPr lang="en-US" sz="2000" dirty="0" err="1">
                <a:solidFill>
                  <a:schemeClr val="bg1"/>
                </a:solidFill>
              </a:rPr>
              <a:t>proiectul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licență</a:t>
            </a:r>
            <a:r>
              <a:rPr lang="en-US" sz="2000" dirty="0">
                <a:solidFill>
                  <a:schemeClr val="bg1"/>
                </a:solidFill>
              </a:rPr>
              <a:t> nu </a:t>
            </a:r>
            <a:r>
              <a:rPr lang="en-US" sz="2000" dirty="0" err="1">
                <a:solidFill>
                  <a:schemeClr val="bg1"/>
                </a:solidFill>
              </a:rPr>
              <a:t>este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întâmplătoare</a:t>
            </a:r>
            <a:r>
              <a:rPr lang="en-US" sz="2000" dirty="0">
                <a:solidFill>
                  <a:schemeClr val="bg1"/>
                </a:solidFill>
              </a:rPr>
              <a:t>, ci se </a:t>
            </a:r>
            <a:r>
              <a:rPr lang="en-US" sz="2000" dirty="0" err="1">
                <a:solidFill>
                  <a:schemeClr val="bg1"/>
                </a:solidFill>
              </a:rPr>
              <a:t>bazează</a:t>
            </a:r>
            <a:r>
              <a:rPr lang="en-US" sz="2000" dirty="0">
                <a:solidFill>
                  <a:schemeClr val="bg1"/>
                </a:solidFill>
              </a:rPr>
              <a:t> pe o </a:t>
            </a:r>
            <a:r>
              <a:rPr lang="en-US" sz="2000" dirty="0" err="1">
                <a:solidFill>
                  <a:schemeClr val="bg1"/>
                </a:solidFill>
              </a:rPr>
              <a:t>serie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factori</a:t>
            </a:r>
            <a:r>
              <a:rPr lang="en-US" sz="2000" dirty="0">
                <a:solidFill>
                  <a:schemeClr val="bg1"/>
                </a:solidFill>
              </a:rPr>
              <a:t> care </a:t>
            </a:r>
            <a:r>
              <a:rPr lang="en-US" sz="2000" dirty="0" err="1">
                <a:solidFill>
                  <a:schemeClr val="bg1"/>
                </a:solidFill>
              </a:rPr>
              <a:t>susțin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importanța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și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actualitatea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în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peisajul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tehnologic</a:t>
            </a:r>
            <a:r>
              <a:rPr lang="en-US" sz="2000" dirty="0">
                <a:solidFill>
                  <a:schemeClr val="bg1"/>
                </a:solidFill>
              </a:rPr>
              <a:t> actual.</a:t>
            </a:r>
            <a:r>
              <a:rPr lang="en-US" sz="2800" dirty="0"/>
              <a:t> </a:t>
            </a:r>
            <a:r>
              <a:rPr lang="en-US" sz="2000" dirty="0" err="1">
                <a:solidFill>
                  <a:schemeClr val="bg1"/>
                </a:solidFill>
              </a:rPr>
              <a:t>În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prezent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piața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sistemelor</a:t>
            </a:r>
            <a:r>
              <a:rPr lang="en-US" sz="2000" dirty="0">
                <a:solidFill>
                  <a:schemeClr val="bg1"/>
                </a:solidFill>
              </a:rPr>
              <a:t> smart home </a:t>
            </a:r>
            <a:r>
              <a:rPr lang="en-US" sz="2000" dirty="0" err="1">
                <a:solidFill>
                  <a:schemeClr val="bg1"/>
                </a:solidFill>
              </a:rPr>
              <a:t>este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fragmentată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utilizatorii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fiind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adesea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nevoiți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utilizeze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aplicații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diferite</a:t>
            </a:r>
            <a:r>
              <a:rPr lang="en-US" sz="2000" dirty="0">
                <a:solidFill>
                  <a:schemeClr val="bg1"/>
                </a:solidFill>
              </a:rPr>
              <a:t> pentru </a:t>
            </a:r>
            <a:r>
              <a:rPr lang="en-US" sz="2000" dirty="0" err="1">
                <a:solidFill>
                  <a:schemeClr val="bg1"/>
                </a:solidFill>
              </a:rPr>
              <a:t>controlul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iluminatului</a:t>
            </a:r>
            <a:r>
              <a:rPr lang="en-US" sz="2000" dirty="0">
                <a:solidFill>
                  <a:schemeClr val="bg1"/>
                </a:solidFill>
              </a:rPr>
              <a:t>, al </a:t>
            </a:r>
            <a:r>
              <a:rPr lang="en-US" sz="2000" dirty="0" err="1">
                <a:solidFill>
                  <a:schemeClr val="bg1"/>
                </a:solidFill>
              </a:rPr>
              <a:t>temperaturii</a:t>
            </a:r>
            <a:r>
              <a:rPr lang="en-US" sz="2000" dirty="0">
                <a:solidFill>
                  <a:schemeClr val="bg1"/>
                </a:solidFill>
              </a:rPr>
              <a:t>, al </a:t>
            </a:r>
            <a:r>
              <a:rPr lang="en-US" sz="2000" dirty="0" err="1">
                <a:solidFill>
                  <a:schemeClr val="bg1"/>
                </a:solidFill>
              </a:rPr>
              <a:t>sistemelor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securitate</a:t>
            </a:r>
            <a:r>
              <a:rPr lang="en-US" sz="2000" dirty="0">
                <a:solidFill>
                  <a:schemeClr val="bg1"/>
                </a:solidFill>
              </a:rPr>
              <a:t>, al </a:t>
            </a:r>
            <a:r>
              <a:rPr lang="en-US" sz="2000" dirty="0" err="1">
                <a:solidFill>
                  <a:schemeClr val="bg1"/>
                </a:solidFill>
              </a:rPr>
              <a:t>dispozitivelor</a:t>
            </a:r>
            <a:r>
              <a:rPr lang="en-US" sz="2000" dirty="0">
                <a:solidFill>
                  <a:schemeClr val="bg1"/>
                </a:solidFill>
              </a:rPr>
              <a:t> multimedia </a:t>
            </a:r>
            <a:r>
              <a:rPr lang="en-US" sz="2000" dirty="0" err="1">
                <a:solidFill>
                  <a:schemeClr val="bg1"/>
                </a:solidFill>
              </a:rPr>
              <a:t>sau</a:t>
            </a:r>
            <a:r>
              <a:rPr lang="en-US" sz="2000" dirty="0">
                <a:solidFill>
                  <a:schemeClr val="bg1"/>
                </a:solidFill>
              </a:rPr>
              <a:t> al </a:t>
            </a:r>
            <a:r>
              <a:rPr lang="en-US" sz="2000" dirty="0" err="1">
                <a:solidFill>
                  <a:schemeClr val="bg1"/>
                </a:solidFill>
              </a:rPr>
              <a:t>electrocasnicelor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inteligente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Această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abordare</a:t>
            </a:r>
            <a:r>
              <a:rPr lang="en-US" sz="2000" dirty="0">
                <a:solidFill>
                  <a:schemeClr val="bg1"/>
                </a:solidFill>
              </a:rPr>
              <a:t> nu </a:t>
            </a:r>
            <a:r>
              <a:rPr lang="en-US" sz="2000" dirty="0" err="1">
                <a:solidFill>
                  <a:schemeClr val="bg1"/>
                </a:solidFill>
              </a:rPr>
              <a:t>doar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generează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confuzie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și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ineficiență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dar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limitează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și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experiența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utilizatorului</a:t>
            </a:r>
            <a:r>
              <a:rPr lang="en-US" sz="2000" dirty="0">
                <a:solidFill>
                  <a:schemeClr val="bg1"/>
                </a:solidFill>
              </a:rPr>
              <a:t> final. De </a:t>
            </a:r>
            <a:r>
              <a:rPr lang="en-US" sz="2000" dirty="0" err="1">
                <a:solidFill>
                  <a:schemeClr val="bg1"/>
                </a:solidFill>
              </a:rPr>
              <a:t>aceea</a:t>
            </a:r>
            <a:r>
              <a:rPr lang="en-US" sz="2000" dirty="0">
                <a:solidFill>
                  <a:schemeClr val="bg1"/>
                </a:solidFill>
              </a:rPr>
              <a:t>, am ales </a:t>
            </a:r>
            <a:r>
              <a:rPr lang="en-US" sz="2000" dirty="0" err="1">
                <a:solidFill>
                  <a:schemeClr val="bg1"/>
                </a:solidFill>
              </a:rPr>
              <a:t>să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dezvolt</a:t>
            </a:r>
            <a:r>
              <a:rPr lang="en-US" sz="2000" dirty="0">
                <a:solidFill>
                  <a:schemeClr val="bg1"/>
                </a:solidFill>
              </a:rPr>
              <a:t> un </a:t>
            </a:r>
            <a:r>
              <a:rPr lang="en-US" sz="2000" b="1" dirty="0">
                <a:solidFill>
                  <a:schemeClr val="bg1"/>
                </a:solidFill>
              </a:rPr>
              <a:t>concept </a:t>
            </a:r>
            <a:r>
              <a:rPr lang="en-US" sz="2000" b="1" dirty="0" err="1">
                <a:solidFill>
                  <a:schemeClr val="bg1"/>
                </a:solidFill>
              </a:rPr>
              <a:t>unitar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casă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inteligentă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integrat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într</a:t>
            </a:r>
            <a:r>
              <a:rPr lang="en-US" sz="2000" dirty="0">
                <a:solidFill>
                  <a:schemeClr val="bg1"/>
                </a:solidFill>
              </a:rPr>
              <a:t>-o </a:t>
            </a:r>
            <a:r>
              <a:rPr lang="en-US" sz="2000" b="1" dirty="0" err="1">
                <a:solidFill>
                  <a:schemeClr val="bg1"/>
                </a:solidFill>
              </a:rPr>
              <a:t>aplicație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mobilă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unică</a:t>
            </a:r>
            <a:r>
              <a:rPr lang="en-US" sz="2000" dirty="0">
                <a:solidFill>
                  <a:schemeClr val="bg1"/>
                </a:solidFill>
              </a:rPr>
              <a:t>, care </a:t>
            </a:r>
            <a:r>
              <a:rPr lang="en-US" sz="2000" dirty="0" err="1">
                <a:solidFill>
                  <a:schemeClr val="bg1"/>
                </a:solidFill>
              </a:rPr>
              <a:t>centralizează</a:t>
            </a:r>
            <a:r>
              <a:rPr lang="en-US" sz="2000" dirty="0">
                <a:solidFill>
                  <a:schemeClr val="bg1"/>
                </a:solidFill>
              </a:rPr>
              <a:t> toate </a:t>
            </a:r>
            <a:r>
              <a:rPr lang="en-US" sz="2000" dirty="0" err="1">
                <a:solidFill>
                  <a:schemeClr val="bg1"/>
                </a:solidFill>
              </a:rPr>
              <a:t>funcționalitățile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necesare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într</a:t>
            </a:r>
            <a:r>
              <a:rPr lang="en-US" sz="2000" dirty="0">
                <a:solidFill>
                  <a:schemeClr val="bg1"/>
                </a:solidFill>
              </a:rPr>
              <a:t>-un </a:t>
            </a:r>
            <a:r>
              <a:rPr lang="en-US" sz="2000" dirty="0" err="1">
                <a:solidFill>
                  <a:schemeClr val="bg1"/>
                </a:solidFill>
              </a:rPr>
              <a:t>singur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punct</a:t>
            </a:r>
            <a:r>
              <a:rPr lang="en-US" sz="2000" dirty="0">
                <a:solidFill>
                  <a:schemeClr val="bg1"/>
                </a:solidFill>
              </a:rPr>
              <a:t> de control </a:t>
            </a:r>
            <a:r>
              <a:rPr lang="en-US" sz="2000" dirty="0" err="1">
                <a:solidFill>
                  <a:schemeClr val="bg1"/>
                </a:solidFill>
              </a:rPr>
              <a:t>intuitiv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eficient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și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ușor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utilizat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026" name="Picture 2" descr="The Future of Living: Exploring the World of Smart Home Automation - Al  Nasser Solutions">
            <a:extLst>
              <a:ext uri="{FF2B5EF4-FFF2-40B4-BE49-F238E27FC236}">
                <a16:creationId xmlns:a16="http://schemas.microsoft.com/office/drawing/2014/main" id="{120A48EF-EB71-A926-A2CD-6CECA8E47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769" y="5829045"/>
            <a:ext cx="6356604" cy="35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12"/>
          <p:cNvCxnSpPr/>
          <p:nvPr/>
        </p:nvCxnSpPr>
        <p:spPr>
          <a:xfrm>
            <a:off x="574176" y="2739129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3" name="Google Shape;213;p12"/>
          <p:cNvGrpSpPr/>
          <p:nvPr/>
        </p:nvGrpSpPr>
        <p:grpSpPr>
          <a:xfrm>
            <a:off x="390010" y="9078969"/>
            <a:ext cx="337852" cy="337852"/>
            <a:chOff x="0" y="0"/>
            <a:chExt cx="812800" cy="812800"/>
          </a:xfrm>
        </p:grpSpPr>
        <p:sp>
          <p:nvSpPr>
            <p:cNvPr id="214" name="Google Shape;21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12"/>
          <p:cNvGrpSpPr/>
          <p:nvPr/>
        </p:nvGrpSpPr>
        <p:grpSpPr>
          <a:xfrm>
            <a:off x="401440" y="7785021"/>
            <a:ext cx="337852" cy="337852"/>
            <a:chOff x="0" y="0"/>
            <a:chExt cx="812800" cy="812800"/>
          </a:xfrm>
        </p:grpSpPr>
        <p:sp>
          <p:nvSpPr>
            <p:cNvPr id="217" name="Google Shape;217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12"/>
          <p:cNvGrpSpPr/>
          <p:nvPr/>
        </p:nvGrpSpPr>
        <p:grpSpPr>
          <a:xfrm>
            <a:off x="424300" y="2467960"/>
            <a:ext cx="337852" cy="337852"/>
            <a:chOff x="0" y="0"/>
            <a:chExt cx="812800" cy="812800"/>
          </a:xfrm>
        </p:grpSpPr>
        <p:sp>
          <p:nvSpPr>
            <p:cNvPr id="220" name="Google Shape;220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9" name="Google Shape;229;p12"/>
          <p:cNvCxnSpPr/>
          <p:nvPr/>
        </p:nvCxnSpPr>
        <p:spPr>
          <a:xfrm rot="10800000">
            <a:off x="570366" y="9301162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0" name="Google Shape;230;p12"/>
          <p:cNvGrpSpPr/>
          <p:nvPr/>
        </p:nvGrpSpPr>
        <p:grpSpPr>
          <a:xfrm>
            <a:off x="3237452" y="9132236"/>
            <a:ext cx="337852" cy="337852"/>
            <a:chOff x="0" y="0"/>
            <a:chExt cx="812800" cy="812800"/>
          </a:xfrm>
        </p:grpSpPr>
        <p:sp>
          <p:nvSpPr>
            <p:cNvPr id="231" name="Google Shape;231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Google Shape;233;p12"/>
          <p:cNvGrpSpPr/>
          <p:nvPr/>
        </p:nvGrpSpPr>
        <p:grpSpPr>
          <a:xfrm>
            <a:off x="6876387" y="9132236"/>
            <a:ext cx="337852" cy="337852"/>
            <a:chOff x="0" y="0"/>
            <a:chExt cx="812800" cy="812800"/>
          </a:xfrm>
        </p:grpSpPr>
        <p:sp>
          <p:nvSpPr>
            <p:cNvPr id="234" name="Google Shape;23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12"/>
          <p:cNvGrpSpPr/>
          <p:nvPr/>
        </p:nvGrpSpPr>
        <p:grpSpPr>
          <a:xfrm>
            <a:off x="1613299" y="403189"/>
            <a:ext cx="5247198" cy="359853"/>
            <a:chOff x="0" y="0"/>
            <a:chExt cx="6996264" cy="479804"/>
          </a:xfrm>
        </p:grpSpPr>
        <p:cxnSp>
          <p:nvCxnSpPr>
            <p:cNvPr id="237" name="Google Shape;237;p12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38" name="Google Shape;238;p12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239" name="Google Shape;239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" name="Google Shape;241;p12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242" name="Google Shape;242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" name="Google Shape;244;p12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245" name="Google Shape;245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7" name="Google Shape;247;p12"/>
          <p:cNvGrpSpPr/>
          <p:nvPr/>
        </p:nvGrpSpPr>
        <p:grpSpPr>
          <a:xfrm>
            <a:off x="11394299" y="403189"/>
            <a:ext cx="5247197" cy="359853"/>
            <a:chOff x="0" y="0"/>
            <a:chExt cx="6996263" cy="479804"/>
          </a:xfrm>
        </p:grpSpPr>
        <p:cxnSp>
          <p:nvCxnSpPr>
            <p:cNvPr id="248" name="Google Shape;248;p12"/>
            <p:cNvCxnSpPr/>
            <p:nvPr/>
          </p:nvCxnSpPr>
          <p:spPr>
            <a:xfrm>
              <a:off x="130204" y="265290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9" name="Google Shape;249;p12"/>
            <p:cNvGrpSpPr/>
            <p:nvPr/>
          </p:nvGrpSpPr>
          <p:grpSpPr>
            <a:xfrm rot="-5400000">
              <a:off x="0" y="0"/>
              <a:ext cx="468087" cy="468087"/>
              <a:chOff x="0" y="0"/>
              <a:chExt cx="812800" cy="812800"/>
            </a:xfrm>
          </p:grpSpPr>
          <p:sp>
            <p:nvSpPr>
              <p:cNvPr id="250" name="Google Shape;250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2"/>
            <p:cNvGrpSpPr/>
            <p:nvPr/>
          </p:nvGrpSpPr>
          <p:grpSpPr>
            <a:xfrm rot="-5400000">
              <a:off x="6551611" y="35152"/>
              <a:ext cx="444652" cy="444652"/>
              <a:chOff x="0" y="0"/>
              <a:chExt cx="812800" cy="812800"/>
            </a:xfrm>
          </p:grpSpPr>
          <p:sp>
            <p:nvSpPr>
              <p:cNvPr id="253" name="Google Shape;253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12"/>
            <p:cNvGrpSpPr/>
            <p:nvPr/>
          </p:nvGrpSpPr>
          <p:grpSpPr>
            <a:xfrm>
              <a:off x="23435" y="23435"/>
              <a:ext cx="444652" cy="444652"/>
              <a:chOff x="0" y="0"/>
              <a:chExt cx="812800" cy="812800"/>
            </a:xfrm>
          </p:grpSpPr>
          <p:sp>
            <p:nvSpPr>
              <p:cNvPr id="256" name="Google Shape;256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1A019DA-54D2-4C13-1AE8-90139FE99BDE}"/>
              </a:ext>
            </a:extLst>
          </p:cNvPr>
          <p:cNvSpPr txBox="1"/>
          <p:nvPr/>
        </p:nvSpPr>
        <p:spPr>
          <a:xfrm>
            <a:off x="6965843" y="478078"/>
            <a:ext cx="435631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State-of-the-art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86FD026-832E-8E3A-20E6-B093970C2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945" y="2636886"/>
            <a:ext cx="1575623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Soluții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existente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Google Nest, Amazon Alexa, Ring Security, Philips Hue.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Provocări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costuri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ridicate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personalizare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limitată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integrare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complexă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Nevoia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identificată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un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sistem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ușor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implementat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flexibil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personalizabil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și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economic pentru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utilizatori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individuali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2053" name="Picture 5" descr="Google Nest (smart speakers) - Wikipedia">
            <a:extLst>
              <a:ext uri="{FF2B5EF4-FFF2-40B4-BE49-F238E27FC236}">
                <a16:creationId xmlns:a16="http://schemas.microsoft.com/office/drawing/2014/main" id="{F2E401A7-D7C3-D5FD-F959-143AFB1E1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299" y="4468740"/>
            <a:ext cx="3847941" cy="305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Amazon Echo users will no longer have option to process Alexa voice  recordings on-device | Technology News - The Indian Express">
            <a:extLst>
              <a:ext uri="{FF2B5EF4-FFF2-40B4-BE49-F238E27FC236}">
                <a16:creationId xmlns:a16="http://schemas.microsoft.com/office/drawing/2014/main" id="{F6DA278E-CD57-DEDA-1E35-C4B503272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004" y="4453984"/>
            <a:ext cx="3712428" cy="305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Philips Hue GO BT 6W 520lm White and Color Ambiance">
            <a:extLst>
              <a:ext uri="{FF2B5EF4-FFF2-40B4-BE49-F238E27FC236}">
                <a16:creationId xmlns:a16="http://schemas.microsoft.com/office/drawing/2014/main" id="{81FECB22-B86F-E1DB-1DE8-3DB6138F7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196" y="4488751"/>
            <a:ext cx="3406512" cy="305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Security System – Ring">
            <a:extLst>
              <a:ext uri="{FF2B5EF4-FFF2-40B4-BE49-F238E27FC236}">
                <a16:creationId xmlns:a16="http://schemas.microsoft.com/office/drawing/2014/main" id="{FDB7B70B-9377-6905-4FF1-92261A4D3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3472" y="4488751"/>
            <a:ext cx="4140630" cy="305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13"/>
          <p:cNvGrpSpPr/>
          <p:nvPr/>
        </p:nvGrpSpPr>
        <p:grpSpPr>
          <a:xfrm>
            <a:off x="441275" y="257506"/>
            <a:ext cx="2550580" cy="353635"/>
            <a:chOff x="0" y="0"/>
            <a:chExt cx="3400773" cy="471513"/>
          </a:xfrm>
        </p:grpSpPr>
        <p:cxnSp>
          <p:nvCxnSpPr>
            <p:cNvPr id="265" name="Google Shape;265;p13"/>
            <p:cNvCxnSpPr/>
            <p:nvPr/>
          </p:nvCxnSpPr>
          <p:spPr>
            <a:xfrm rot="10800000">
              <a:off x="210608" y="241376"/>
              <a:ext cx="2947472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6" name="Google Shape;266;p13"/>
            <p:cNvGrpSpPr/>
            <p:nvPr/>
          </p:nvGrpSpPr>
          <p:grpSpPr>
            <a:xfrm rot="5400000">
              <a:off x="0" y="26861"/>
              <a:ext cx="444652" cy="444652"/>
              <a:chOff x="0" y="0"/>
              <a:chExt cx="812800" cy="812800"/>
            </a:xfrm>
          </p:grpSpPr>
          <p:sp>
            <p:nvSpPr>
              <p:cNvPr id="267" name="Google Shape;26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" name="Google Shape;269;p13"/>
            <p:cNvGrpSpPr/>
            <p:nvPr/>
          </p:nvGrpSpPr>
          <p:grpSpPr>
            <a:xfrm rot="10800000">
              <a:off x="2956121" y="0"/>
              <a:ext cx="444652" cy="444652"/>
              <a:chOff x="0" y="0"/>
              <a:chExt cx="812800" cy="812800"/>
            </a:xfrm>
          </p:grpSpPr>
          <p:sp>
            <p:nvSpPr>
              <p:cNvPr id="270" name="Google Shape;27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2" name="Google Shape;272;p13"/>
          <p:cNvGrpSpPr/>
          <p:nvPr/>
        </p:nvGrpSpPr>
        <p:grpSpPr>
          <a:xfrm>
            <a:off x="15282890" y="308916"/>
            <a:ext cx="2550580" cy="353635"/>
            <a:chOff x="0" y="0"/>
            <a:chExt cx="3400773" cy="471513"/>
          </a:xfrm>
        </p:grpSpPr>
        <p:cxnSp>
          <p:nvCxnSpPr>
            <p:cNvPr id="273" name="Google Shape;273;p13"/>
            <p:cNvCxnSpPr/>
            <p:nvPr/>
          </p:nvCxnSpPr>
          <p:spPr>
            <a:xfrm rot="10800000">
              <a:off x="210609" y="241376"/>
              <a:ext cx="2967713" cy="19529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74" name="Google Shape;274;p13"/>
            <p:cNvGrpSpPr/>
            <p:nvPr/>
          </p:nvGrpSpPr>
          <p:grpSpPr>
            <a:xfrm rot="5400000">
              <a:off x="0" y="26861"/>
              <a:ext cx="444652" cy="444652"/>
              <a:chOff x="0" y="0"/>
              <a:chExt cx="812800" cy="812800"/>
            </a:xfrm>
          </p:grpSpPr>
          <p:sp>
            <p:nvSpPr>
              <p:cNvPr id="275" name="Google Shape;27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13"/>
            <p:cNvGrpSpPr/>
            <p:nvPr/>
          </p:nvGrpSpPr>
          <p:grpSpPr>
            <a:xfrm rot="10800000">
              <a:off x="2956121" y="0"/>
              <a:ext cx="444652" cy="444652"/>
              <a:chOff x="0" y="0"/>
              <a:chExt cx="812800" cy="812800"/>
            </a:xfrm>
          </p:grpSpPr>
          <p:sp>
            <p:nvSpPr>
              <p:cNvPr id="278" name="Google Shape;27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0" name="Google Shape;280;p13"/>
          <p:cNvGrpSpPr/>
          <p:nvPr/>
        </p:nvGrpSpPr>
        <p:grpSpPr>
          <a:xfrm rot="5400000">
            <a:off x="-2002398" y="6622039"/>
            <a:ext cx="5247198" cy="359853"/>
            <a:chOff x="0" y="0"/>
            <a:chExt cx="6996264" cy="479804"/>
          </a:xfrm>
        </p:grpSpPr>
        <p:cxnSp>
          <p:nvCxnSpPr>
            <p:cNvPr id="281" name="Google Shape;281;p13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82" name="Google Shape;282;p13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283" name="Google Shape;28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3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286" name="Google Shape;28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" name="Google Shape;288;p13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289" name="Google Shape;28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1" name="Google Shape;291;p13"/>
          <p:cNvGrpSpPr/>
          <p:nvPr/>
        </p:nvGrpSpPr>
        <p:grpSpPr>
          <a:xfrm rot="5400000">
            <a:off x="15038732" y="6622039"/>
            <a:ext cx="5247198" cy="359853"/>
            <a:chOff x="0" y="0"/>
            <a:chExt cx="6996264" cy="479804"/>
          </a:xfrm>
        </p:grpSpPr>
        <p:cxnSp>
          <p:nvCxnSpPr>
            <p:cNvPr id="292" name="Google Shape;292;p13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93" name="Google Shape;293;p13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294" name="Google Shape;29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" name="Google Shape;296;p13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297" name="Google Shape;29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" name="Google Shape;299;p13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300" name="Google Shape;30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000B7EE-7003-E61A-A8A2-DBC328C2409A}"/>
              </a:ext>
            </a:extLst>
          </p:cNvPr>
          <p:cNvSpPr txBox="1"/>
          <p:nvPr/>
        </p:nvSpPr>
        <p:spPr>
          <a:xfrm>
            <a:off x="4987636" y="504596"/>
            <a:ext cx="66778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Metode /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Tehnologii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folosite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98CA57-3121-E316-AF73-8E940A915F2D}"/>
              </a:ext>
            </a:extLst>
          </p:cNvPr>
          <p:cNvSpPr txBox="1"/>
          <p:nvPr/>
        </p:nvSpPr>
        <p:spPr>
          <a:xfrm>
            <a:off x="1456796" y="2016767"/>
            <a:ext cx="131459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ESP32: Microcontroller cu </a:t>
            </a:r>
            <a:r>
              <a:rPr lang="en-US" sz="2000" dirty="0" err="1">
                <a:solidFill>
                  <a:schemeClr val="bg1"/>
                </a:solidFill>
              </a:rPr>
              <a:t>conectivitate</a:t>
            </a:r>
            <a:r>
              <a:rPr lang="en-US" sz="2000" dirty="0">
                <a:solidFill>
                  <a:schemeClr val="bg1"/>
                </a:solidFill>
              </a:rPr>
              <a:t> Wi-Fi pentru </a:t>
            </a:r>
            <a:r>
              <a:rPr lang="en-US" sz="2000" dirty="0" err="1">
                <a:solidFill>
                  <a:schemeClr val="bg1"/>
                </a:solidFill>
              </a:rPr>
              <a:t>senzori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și</a:t>
            </a:r>
            <a:r>
              <a:rPr lang="en-US" sz="2000" dirty="0">
                <a:solidFill>
                  <a:schemeClr val="bg1"/>
                </a:solidFill>
              </a:rPr>
              <a:t>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ESP32-CAM: Modul pentru streaming video </a:t>
            </a:r>
            <a:r>
              <a:rPr lang="en-US" sz="2000" dirty="0" err="1">
                <a:solidFill>
                  <a:schemeClr val="bg1"/>
                </a:solidFill>
              </a:rPr>
              <a:t>în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timp</a:t>
            </a:r>
            <a:r>
              <a:rPr lang="en-US" sz="2000" dirty="0">
                <a:solidFill>
                  <a:schemeClr val="bg1"/>
                </a:solidFill>
              </a:rPr>
              <a:t> real.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Firebase: </a:t>
            </a:r>
            <a:r>
              <a:rPr lang="en-US" sz="2000" dirty="0" err="1">
                <a:solidFill>
                  <a:schemeClr val="bg1"/>
                </a:solidFill>
              </a:rPr>
              <a:t>Bază</a:t>
            </a:r>
            <a:r>
              <a:rPr lang="en-US" sz="2000" dirty="0">
                <a:solidFill>
                  <a:schemeClr val="bg1"/>
                </a:solidFill>
              </a:rPr>
              <a:t> de date cloud pentru </a:t>
            </a:r>
            <a:r>
              <a:rPr lang="en-US" sz="2000" dirty="0" err="1">
                <a:solidFill>
                  <a:schemeClr val="bg1"/>
                </a:solidFill>
              </a:rPr>
              <a:t>stocarea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și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sincronizarea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datelor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Android Studio + Kotlin: </a:t>
            </a:r>
            <a:r>
              <a:rPr lang="en-US" sz="2000" dirty="0" err="1">
                <a:solidFill>
                  <a:schemeClr val="bg1"/>
                </a:solidFill>
              </a:rPr>
              <a:t>Dezvoltare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aplicație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mobilă</a:t>
            </a:r>
            <a:r>
              <a:rPr lang="en-US" sz="2000" dirty="0">
                <a:solidFill>
                  <a:schemeClr val="bg1"/>
                </a:solidFill>
              </a:rPr>
              <a:t> pentru </a:t>
            </a:r>
            <a:r>
              <a:rPr lang="en-US" sz="2000" dirty="0" err="1">
                <a:solidFill>
                  <a:schemeClr val="bg1"/>
                </a:solidFill>
              </a:rPr>
              <a:t>interacțiunea</a:t>
            </a:r>
            <a:r>
              <a:rPr lang="en-US" sz="2000" dirty="0">
                <a:solidFill>
                  <a:schemeClr val="bg1"/>
                </a:solidFill>
              </a:rPr>
              <a:t> cu sistemul.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Senzori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temperatură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și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lumină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dirty="0" err="1">
                <a:solidFill>
                  <a:schemeClr val="bg1"/>
                </a:solidFill>
              </a:rPr>
              <a:t>monitorizare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ambientală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Drivere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motoare</a:t>
            </a:r>
            <a:r>
              <a:rPr lang="en-US" sz="2000" dirty="0">
                <a:solidFill>
                  <a:schemeClr val="bg1"/>
                </a:solidFill>
              </a:rPr>
              <a:t>: control automat al </a:t>
            </a:r>
            <a:r>
              <a:rPr lang="en-US" sz="2000" dirty="0" err="1">
                <a:solidFill>
                  <a:schemeClr val="bg1"/>
                </a:solidFill>
              </a:rPr>
              <a:t>porților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și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ușii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garaj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081" name="Picture 9" descr="Image with background removed">
            <a:extLst>
              <a:ext uri="{FF2B5EF4-FFF2-40B4-BE49-F238E27FC236}">
                <a16:creationId xmlns:a16="http://schemas.microsoft.com/office/drawing/2014/main" id="{8E6FDC7D-9255-9D59-CC05-ED6643CEA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796" y="4178367"/>
            <a:ext cx="3698540" cy="369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Image with background removed">
            <a:extLst>
              <a:ext uri="{FF2B5EF4-FFF2-40B4-BE49-F238E27FC236}">
                <a16:creationId xmlns:a16="http://schemas.microsoft.com/office/drawing/2014/main" id="{E51B84ED-26C4-6E01-4B45-8F202A686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1502">
            <a:off x="269435" y="6868386"/>
            <a:ext cx="4840391" cy="272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Image with background removed">
            <a:extLst>
              <a:ext uri="{FF2B5EF4-FFF2-40B4-BE49-F238E27FC236}">
                <a16:creationId xmlns:a16="http://schemas.microsoft.com/office/drawing/2014/main" id="{BB9A493F-8BF5-FDDC-A856-7CA671524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3580" y="579271"/>
            <a:ext cx="3531869" cy="353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Picture 27" descr="Image with background removed">
            <a:extLst>
              <a:ext uri="{FF2B5EF4-FFF2-40B4-BE49-F238E27FC236}">
                <a16:creationId xmlns:a16="http://schemas.microsoft.com/office/drawing/2014/main" id="{79743CC8-7E5A-5DE1-3379-DA348220A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7500" y="6027637"/>
            <a:ext cx="5293569" cy="52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Android Developers Blog: Android Studio @ I/O '23: Announcing Studio Bot,  an AI-powered coding assistant">
            <a:extLst>
              <a:ext uri="{FF2B5EF4-FFF2-40B4-BE49-F238E27FC236}">
                <a16:creationId xmlns:a16="http://schemas.microsoft.com/office/drawing/2014/main" id="{FD5FCBD6-C738-132C-532C-72CF6954D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406" y="6507558"/>
            <a:ext cx="3138173" cy="16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5" name="Picture 33" descr="Image with background removed">
            <a:extLst>
              <a:ext uri="{FF2B5EF4-FFF2-40B4-BE49-F238E27FC236}">
                <a16:creationId xmlns:a16="http://schemas.microsoft.com/office/drawing/2014/main" id="{E1556618-1D57-BE82-7760-A50FCF3FD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1090" y="4304938"/>
            <a:ext cx="3026391" cy="302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Google Shape;310;p14"/>
          <p:cNvCxnSpPr/>
          <p:nvPr/>
        </p:nvCxnSpPr>
        <p:spPr>
          <a:xfrm>
            <a:off x="801990" y="9209608"/>
            <a:ext cx="3253638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1" name="Google Shape;311;p14"/>
          <p:cNvGrpSpPr/>
          <p:nvPr/>
        </p:nvGrpSpPr>
        <p:grpSpPr>
          <a:xfrm rot="-5400000">
            <a:off x="690214" y="2954549"/>
            <a:ext cx="337852" cy="337852"/>
            <a:chOff x="0" y="0"/>
            <a:chExt cx="812800" cy="812800"/>
          </a:xfrm>
        </p:grpSpPr>
        <p:sp>
          <p:nvSpPr>
            <p:cNvPr id="312" name="Google Shape;312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14"/>
          <p:cNvGrpSpPr/>
          <p:nvPr/>
        </p:nvGrpSpPr>
        <p:grpSpPr>
          <a:xfrm rot="-5400000">
            <a:off x="690214" y="8983531"/>
            <a:ext cx="337852" cy="337852"/>
            <a:chOff x="0" y="0"/>
            <a:chExt cx="812800" cy="812800"/>
          </a:xfrm>
        </p:grpSpPr>
        <p:sp>
          <p:nvSpPr>
            <p:cNvPr id="315" name="Google Shape;315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17" name="Google Shape;317;p14"/>
          <p:cNvCxnSpPr/>
          <p:nvPr/>
        </p:nvCxnSpPr>
        <p:spPr>
          <a:xfrm>
            <a:off x="859140" y="2954549"/>
            <a:ext cx="0" cy="6111636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20" name="Google Shape;320;p14"/>
          <p:cNvGrpSpPr/>
          <p:nvPr/>
        </p:nvGrpSpPr>
        <p:grpSpPr>
          <a:xfrm rot="-5400000">
            <a:off x="4055628" y="9021631"/>
            <a:ext cx="337852" cy="337852"/>
            <a:chOff x="0" y="0"/>
            <a:chExt cx="812800" cy="812800"/>
          </a:xfrm>
        </p:grpSpPr>
        <p:sp>
          <p:nvSpPr>
            <p:cNvPr id="321" name="Google Shape;321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3211CE-2A50-EAB9-81AC-31547EA0CB56}"/>
              </a:ext>
            </a:extLst>
          </p:cNvPr>
          <p:cNvSpPr txBox="1"/>
          <p:nvPr/>
        </p:nvSpPr>
        <p:spPr>
          <a:xfrm>
            <a:off x="4572000" y="297668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Funcționalități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proiectate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F0F9D1-8328-C990-9BE1-11DFAC4481C9}"/>
              </a:ext>
            </a:extLst>
          </p:cNvPr>
          <p:cNvSpPr txBox="1"/>
          <p:nvPr/>
        </p:nvSpPr>
        <p:spPr>
          <a:xfrm>
            <a:off x="1869561" y="1936705"/>
            <a:ext cx="5411290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ușă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garaj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și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poartă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Monitorizare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temperatură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și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lumină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Supraveghere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video live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Notificări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și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control din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aplicație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mobile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Control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lumini</a:t>
            </a:r>
            <a:endParaRPr lang="en-US" sz="2400" kern="120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temperatura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interioara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36934B-4994-7FBB-1A51-5855B4FB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346" y="1364776"/>
            <a:ext cx="2495270" cy="540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42F494-BD64-5875-9034-C9278416C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5070" y="1364776"/>
            <a:ext cx="2495270" cy="540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6E29C8-83BD-0507-F104-6815F5963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7794" y="1364775"/>
            <a:ext cx="2495271" cy="5409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15"/>
          <p:cNvGrpSpPr/>
          <p:nvPr/>
        </p:nvGrpSpPr>
        <p:grpSpPr>
          <a:xfrm rot="10800000">
            <a:off x="11105689" y="2926874"/>
            <a:ext cx="6818662" cy="7015545"/>
            <a:chOff x="0" y="0"/>
            <a:chExt cx="9091550" cy="9354060"/>
          </a:xfrm>
        </p:grpSpPr>
        <p:cxnSp>
          <p:nvCxnSpPr>
            <p:cNvPr id="330" name="Google Shape;330;p15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31" name="Google Shape;331;p15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332" name="Google Shape;33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34" name="Google Shape;334;p15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35" name="Google Shape;335;p15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336" name="Google Shape;336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" name="Google Shape;338;p15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339" name="Google Shape;339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" name="Google Shape;341;p15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342" name="Google Shape;34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15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345" name="Google Shape;345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7" name="Google Shape;347;p15"/>
          <p:cNvGrpSpPr/>
          <p:nvPr/>
        </p:nvGrpSpPr>
        <p:grpSpPr>
          <a:xfrm>
            <a:off x="390010" y="383599"/>
            <a:ext cx="6818662" cy="7015545"/>
            <a:chOff x="0" y="0"/>
            <a:chExt cx="9091550" cy="9354060"/>
          </a:xfrm>
        </p:grpSpPr>
        <p:cxnSp>
          <p:nvCxnSpPr>
            <p:cNvPr id="348" name="Google Shape;348;p15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49" name="Google Shape;349;p15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350" name="Google Shape;35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52" name="Google Shape;352;p15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53" name="Google Shape;353;p15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354" name="Google Shape;35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" name="Google Shape;356;p15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357" name="Google Shape;35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15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360" name="Google Shape;36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" name="Google Shape;362;p15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363" name="Google Shape;36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5" name="Google Shape;365;p15"/>
          <p:cNvSpPr txBox="1"/>
          <p:nvPr/>
        </p:nvSpPr>
        <p:spPr>
          <a:xfrm>
            <a:off x="4101864" y="1019175"/>
            <a:ext cx="1040040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Arhitectura</a:t>
            </a:r>
            <a:r>
              <a:rPr lang="en-US" sz="9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</a:t>
            </a:r>
            <a:r>
              <a:rPr lang="en-US" sz="90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sistemului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CA6FE1-C1A7-A33D-B8B2-49EAEA55B4E5}"/>
              </a:ext>
            </a:extLst>
          </p:cNvPr>
          <p:cNvSpPr txBox="1"/>
          <p:nvPr/>
        </p:nvSpPr>
        <p:spPr>
          <a:xfrm>
            <a:off x="949849" y="2947813"/>
            <a:ext cx="16593547" cy="193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Hardware: ESP32,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senzori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drivere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motoare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ESP32-CAM,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macheta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realizata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lemn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Software: Android Studio pentru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aplicatia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mobila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Arduino IDE pentru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programare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a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placutelor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ESP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comunicații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Wi-Fi pentru 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realiza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comunicarea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cu Firebase 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placutei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ESP32, Firebase pentru 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realiza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puntea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comunicare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placuta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aplicatie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NGROK pentru a face port-forwarding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placutei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ESP3-CAM.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4D1E17-6054-1AC1-FF90-838443C7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7988" y="4329902"/>
            <a:ext cx="2431532" cy="5271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DDD2F-6B78-5F79-B687-52B47DC52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700" y="4795588"/>
            <a:ext cx="4113682" cy="4531407"/>
          </a:xfrm>
          <a:prstGeom prst="rect">
            <a:avLst/>
          </a:prstGeom>
        </p:spPr>
      </p:pic>
      <p:pic>
        <p:nvPicPr>
          <p:cNvPr id="8" name="Picture 27" descr="Image with background removed">
            <a:extLst>
              <a:ext uri="{FF2B5EF4-FFF2-40B4-BE49-F238E27FC236}">
                <a16:creationId xmlns:a16="http://schemas.microsoft.com/office/drawing/2014/main" id="{0FBC1852-A12A-4355-C897-EF14ACBC2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" y="4907529"/>
            <a:ext cx="4452998" cy="445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Image with background removed">
            <a:extLst>
              <a:ext uri="{FF2B5EF4-FFF2-40B4-BE49-F238E27FC236}">
                <a16:creationId xmlns:a16="http://schemas.microsoft.com/office/drawing/2014/main" id="{1F7556DA-5DDE-BF22-9B78-053D326CE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922" y="5187451"/>
            <a:ext cx="3698540" cy="369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"/>
          <p:cNvSpPr txBox="1"/>
          <p:nvPr/>
        </p:nvSpPr>
        <p:spPr>
          <a:xfrm>
            <a:off x="5454962" y="899515"/>
            <a:ext cx="7378075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Scenarii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de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utilizare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83" name="Google Shape;383;p16"/>
          <p:cNvCxnSpPr/>
          <p:nvPr/>
        </p:nvCxnSpPr>
        <p:spPr>
          <a:xfrm>
            <a:off x="574176" y="2739129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4" name="Google Shape;384;p16"/>
          <p:cNvGrpSpPr/>
          <p:nvPr/>
        </p:nvGrpSpPr>
        <p:grpSpPr>
          <a:xfrm>
            <a:off x="390010" y="9078969"/>
            <a:ext cx="337852" cy="337852"/>
            <a:chOff x="0" y="0"/>
            <a:chExt cx="812800" cy="812800"/>
          </a:xfrm>
        </p:grpSpPr>
        <p:sp>
          <p:nvSpPr>
            <p:cNvPr id="385" name="Google Shape;38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16"/>
          <p:cNvGrpSpPr/>
          <p:nvPr/>
        </p:nvGrpSpPr>
        <p:grpSpPr>
          <a:xfrm>
            <a:off x="401440" y="7785021"/>
            <a:ext cx="337852" cy="337852"/>
            <a:chOff x="0" y="0"/>
            <a:chExt cx="812800" cy="812800"/>
          </a:xfrm>
        </p:grpSpPr>
        <p:sp>
          <p:nvSpPr>
            <p:cNvPr id="388" name="Google Shape;388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16"/>
          <p:cNvGrpSpPr/>
          <p:nvPr/>
        </p:nvGrpSpPr>
        <p:grpSpPr>
          <a:xfrm>
            <a:off x="424300" y="2467960"/>
            <a:ext cx="337852" cy="337852"/>
            <a:chOff x="0" y="0"/>
            <a:chExt cx="812800" cy="812800"/>
          </a:xfrm>
        </p:grpSpPr>
        <p:sp>
          <p:nvSpPr>
            <p:cNvPr id="391" name="Google Shape;391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3" name="Google Shape;393;p16"/>
          <p:cNvCxnSpPr/>
          <p:nvPr/>
        </p:nvCxnSpPr>
        <p:spPr>
          <a:xfrm rot="10800000">
            <a:off x="570366" y="9301162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4" name="Google Shape;394;p16"/>
          <p:cNvGrpSpPr/>
          <p:nvPr/>
        </p:nvGrpSpPr>
        <p:grpSpPr>
          <a:xfrm>
            <a:off x="6876387" y="9132236"/>
            <a:ext cx="337852" cy="337852"/>
            <a:chOff x="0" y="0"/>
            <a:chExt cx="812800" cy="812800"/>
          </a:xfrm>
        </p:grpSpPr>
        <p:sp>
          <p:nvSpPr>
            <p:cNvPr id="395" name="Google Shape;39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16"/>
          <p:cNvGrpSpPr/>
          <p:nvPr/>
        </p:nvGrpSpPr>
        <p:grpSpPr>
          <a:xfrm rot="5400000">
            <a:off x="10991935" y="179337"/>
            <a:ext cx="6818662" cy="7015545"/>
            <a:chOff x="0" y="0"/>
            <a:chExt cx="9091550" cy="9354060"/>
          </a:xfrm>
        </p:grpSpPr>
        <p:cxnSp>
          <p:nvCxnSpPr>
            <p:cNvPr id="403" name="Google Shape;403;p16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4" name="Google Shape;404;p16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405" name="Google Shape;40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7" name="Google Shape;407;p16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8" name="Google Shape;408;p16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409" name="Google Shape;40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16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412" name="Google Shape;41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16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415" name="Google Shape;41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" name="Google Shape;417;p16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418" name="Google Shape;41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" name="Google Shape;420;p16"/>
          <p:cNvGrpSpPr/>
          <p:nvPr/>
        </p:nvGrpSpPr>
        <p:grpSpPr>
          <a:xfrm>
            <a:off x="1629190" y="277778"/>
            <a:ext cx="5247198" cy="359853"/>
            <a:chOff x="0" y="0"/>
            <a:chExt cx="6996264" cy="479804"/>
          </a:xfrm>
        </p:grpSpPr>
        <p:cxnSp>
          <p:nvCxnSpPr>
            <p:cNvPr id="421" name="Google Shape;421;p16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22" name="Google Shape;422;p16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423" name="Google Shape;42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" name="Google Shape;425;p1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426" name="Google Shape;42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16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1" name="Google Shape;431;p16"/>
          <p:cNvGrpSpPr/>
          <p:nvPr/>
        </p:nvGrpSpPr>
        <p:grpSpPr>
          <a:xfrm>
            <a:off x="11549829" y="9056968"/>
            <a:ext cx="5247198" cy="359853"/>
            <a:chOff x="0" y="0"/>
            <a:chExt cx="6996264" cy="479804"/>
          </a:xfrm>
        </p:grpSpPr>
        <p:cxnSp>
          <p:nvCxnSpPr>
            <p:cNvPr id="432" name="Google Shape;432;p16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33" name="Google Shape;433;p16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434" name="Google Shape;43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1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437" name="Google Shape;43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6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440" name="Google Shape;4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8BE3B7-E573-6C8A-F537-A1C2DDC5A5C7}"/>
              </a:ext>
            </a:extLst>
          </p:cNvPr>
          <p:cNvSpPr txBox="1"/>
          <p:nvPr/>
        </p:nvSpPr>
        <p:spPr>
          <a:xfrm>
            <a:off x="1514226" y="2086932"/>
            <a:ext cx="15793747" cy="46658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Deschidere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automată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poartă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garaj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apropiere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2" defTabSz="457200">
              <a:spcBef>
                <a:spcPct val="20000"/>
              </a:spcBef>
              <a:buClrTx/>
              <a:defRPr/>
            </a:pP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Utilizatorul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comanda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deschiderea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portii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/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usii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din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aplicatie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,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aplicatia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trimite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comanda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catre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firebase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iar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placuta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ESP32</a:t>
            </a:r>
          </a:p>
          <a:p>
            <a:pPr lvl="2" defTabSz="457200">
              <a:spcBef>
                <a:spcPct val="20000"/>
              </a:spcBef>
              <a:buClrTx/>
              <a:defRPr/>
            </a:pP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iteste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comanda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executa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trimitand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comanda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catre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driverul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motoare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Monitorizare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video din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aplicație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Pentru a face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acest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lucru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,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utilizatorul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intra in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pagina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de Securitate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si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vizualizeaza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in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timp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real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imaginile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video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transmise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de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P32-CAM pe un server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propriu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Alerte la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valori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CO2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Utilizatorul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primeste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alerta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atunci cand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valori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le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devin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prea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mari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, in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acelasi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timp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, sistemul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va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porni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instalatia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de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aerisire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Calibri"/>
                <a:ea typeface="+mn-ea"/>
                <a:cs typeface="+mn-cs"/>
              </a:rPr>
              <a:t>daca</a:t>
            </a: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 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Calibri"/>
                <a:ea typeface="+mn-ea"/>
                <a:cs typeface="+mn-cs"/>
              </a:rPr>
              <a:t>v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alorile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nu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dupa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anumita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perioada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17"/>
          <p:cNvGrpSpPr/>
          <p:nvPr/>
        </p:nvGrpSpPr>
        <p:grpSpPr>
          <a:xfrm>
            <a:off x="215162" y="199923"/>
            <a:ext cx="6818662" cy="7015545"/>
            <a:chOff x="0" y="0"/>
            <a:chExt cx="9091550" cy="9354060"/>
          </a:xfrm>
        </p:grpSpPr>
        <p:cxnSp>
          <p:nvCxnSpPr>
            <p:cNvPr id="449" name="Google Shape;449;p17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50" name="Google Shape;450;p17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451" name="Google Shape;45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53" name="Google Shape;453;p17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54" name="Google Shape;454;p17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455" name="Google Shape;45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" name="Google Shape;457;p17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458" name="Google Shape;45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" name="Google Shape;460;p17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461" name="Google Shape;46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" name="Google Shape;463;p17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464" name="Google Shape;46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2" name="Google Shape;472;p17"/>
          <p:cNvSpPr txBox="1"/>
          <p:nvPr/>
        </p:nvSpPr>
        <p:spPr>
          <a:xfrm>
            <a:off x="1388656" y="1345724"/>
            <a:ext cx="10075463" cy="1514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Implementare</a:t>
            </a:r>
            <a:r>
              <a:rPr lang="en-US" sz="82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</a:t>
            </a:r>
            <a:r>
              <a:rPr lang="en-US" sz="82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prin</a:t>
            </a:r>
            <a:r>
              <a:rPr lang="en-US" sz="82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Agile</a:t>
            </a:r>
            <a:endParaRPr lang="en-US" dirty="0"/>
          </a:p>
        </p:txBody>
      </p:sp>
      <p:cxnSp>
        <p:nvCxnSpPr>
          <p:cNvPr id="473" name="Google Shape;473;p17"/>
          <p:cNvCxnSpPr/>
          <p:nvPr/>
        </p:nvCxnSpPr>
        <p:spPr>
          <a:xfrm rot="10800000" flipH="1">
            <a:off x="4671893" y="9572414"/>
            <a:ext cx="6433796" cy="37972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4" name="Google Shape;474;p17"/>
          <p:cNvGrpSpPr/>
          <p:nvPr/>
        </p:nvGrpSpPr>
        <p:grpSpPr>
          <a:xfrm rot="10800000">
            <a:off x="9345915" y="9403488"/>
            <a:ext cx="337852" cy="337852"/>
            <a:chOff x="0" y="0"/>
            <a:chExt cx="812800" cy="812800"/>
          </a:xfrm>
        </p:grpSpPr>
        <p:sp>
          <p:nvSpPr>
            <p:cNvPr id="475" name="Google Shape;475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p17"/>
          <p:cNvGrpSpPr/>
          <p:nvPr/>
        </p:nvGrpSpPr>
        <p:grpSpPr>
          <a:xfrm rot="10800000">
            <a:off x="4321316" y="9403488"/>
            <a:ext cx="337852" cy="337852"/>
            <a:chOff x="0" y="0"/>
            <a:chExt cx="812800" cy="812800"/>
          </a:xfrm>
        </p:grpSpPr>
        <p:sp>
          <p:nvSpPr>
            <p:cNvPr id="478" name="Google Shape;478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17"/>
          <p:cNvGrpSpPr/>
          <p:nvPr/>
        </p:nvGrpSpPr>
        <p:grpSpPr>
          <a:xfrm rot="10800000">
            <a:off x="10767836" y="9403488"/>
            <a:ext cx="337852" cy="337852"/>
            <a:chOff x="0" y="0"/>
            <a:chExt cx="812800" cy="812800"/>
          </a:xfrm>
        </p:grpSpPr>
        <p:sp>
          <p:nvSpPr>
            <p:cNvPr id="481" name="Google Shape;48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38B93D-B56A-EE74-5346-49729E999289}"/>
              </a:ext>
            </a:extLst>
          </p:cNvPr>
          <p:cNvSpPr txBox="1"/>
          <p:nvPr/>
        </p:nvSpPr>
        <p:spPr>
          <a:xfrm>
            <a:off x="1187356" y="3133592"/>
            <a:ext cx="7533152" cy="1563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Backlog: Control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Monitorizare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Securitate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Divizare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în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Epice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Monitorizare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Alertare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Sprinturi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pentru fiecare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funcționalitate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principală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8"/>
          <p:cNvSpPr txBox="1"/>
          <p:nvPr/>
        </p:nvSpPr>
        <p:spPr>
          <a:xfrm>
            <a:off x="7157948" y="-109546"/>
            <a:ext cx="6018056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Demo </a:t>
            </a:r>
            <a:r>
              <a:rPr lang="en-US" sz="90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produs</a:t>
            </a:r>
            <a:endParaRPr lang="en-US" dirty="0"/>
          </a:p>
        </p:txBody>
      </p:sp>
      <p:grpSp>
        <p:nvGrpSpPr>
          <p:cNvPr id="497" name="Google Shape;497;p18"/>
          <p:cNvGrpSpPr/>
          <p:nvPr/>
        </p:nvGrpSpPr>
        <p:grpSpPr>
          <a:xfrm rot="10800000">
            <a:off x="11105689" y="2926874"/>
            <a:ext cx="6818662" cy="7015545"/>
            <a:chOff x="0" y="0"/>
            <a:chExt cx="9091550" cy="9354060"/>
          </a:xfrm>
        </p:grpSpPr>
        <p:cxnSp>
          <p:nvCxnSpPr>
            <p:cNvPr id="498" name="Google Shape;498;p18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99" name="Google Shape;499;p18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500" name="Google Shape;50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02" name="Google Shape;502;p18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03" name="Google Shape;503;p18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18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513" name="Google Shape;5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16" name="Google Shape;516;p18"/>
          <p:cNvCxnSpPr/>
          <p:nvPr/>
        </p:nvCxnSpPr>
        <p:spPr>
          <a:xfrm>
            <a:off x="574176" y="72145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17" name="Google Shape;517;p18"/>
          <p:cNvGrpSpPr/>
          <p:nvPr/>
        </p:nvGrpSpPr>
        <p:grpSpPr>
          <a:xfrm>
            <a:off x="390010" y="7061291"/>
            <a:ext cx="337852" cy="337852"/>
            <a:chOff x="0" y="0"/>
            <a:chExt cx="812800" cy="812800"/>
          </a:xfrm>
        </p:grpSpPr>
        <p:sp>
          <p:nvSpPr>
            <p:cNvPr id="518" name="Google Shape;518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0" name="Google Shape;520;p18"/>
          <p:cNvCxnSpPr/>
          <p:nvPr/>
        </p:nvCxnSpPr>
        <p:spPr>
          <a:xfrm rot="10800000">
            <a:off x="547506" y="586501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21" name="Google Shape;521;p18"/>
          <p:cNvGrpSpPr/>
          <p:nvPr/>
        </p:nvGrpSpPr>
        <p:grpSpPr>
          <a:xfrm>
            <a:off x="401440" y="5767343"/>
            <a:ext cx="337852" cy="337852"/>
            <a:chOff x="0" y="0"/>
            <a:chExt cx="812800" cy="812800"/>
          </a:xfrm>
        </p:grpSpPr>
        <p:sp>
          <p:nvSpPr>
            <p:cNvPr id="522" name="Google Shape;522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" name="Google Shape;524;p18"/>
          <p:cNvGrpSpPr/>
          <p:nvPr/>
        </p:nvGrpSpPr>
        <p:grpSpPr>
          <a:xfrm>
            <a:off x="1846222" y="383599"/>
            <a:ext cx="337852" cy="337852"/>
            <a:chOff x="0" y="0"/>
            <a:chExt cx="812800" cy="812800"/>
          </a:xfrm>
        </p:grpSpPr>
        <p:sp>
          <p:nvSpPr>
            <p:cNvPr id="525" name="Google Shape;525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18"/>
          <p:cNvGrpSpPr/>
          <p:nvPr/>
        </p:nvGrpSpPr>
        <p:grpSpPr>
          <a:xfrm>
            <a:off x="6870820" y="436625"/>
            <a:ext cx="337852" cy="337852"/>
            <a:chOff x="0" y="0"/>
            <a:chExt cx="812800" cy="812800"/>
          </a:xfrm>
        </p:grpSpPr>
        <p:sp>
          <p:nvSpPr>
            <p:cNvPr id="528" name="Google Shape;528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" name="Google Shape;530;p18"/>
          <p:cNvGrpSpPr/>
          <p:nvPr/>
        </p:nvGrpSpPr>
        <p:grpSpPr>
          <a:xfrm>
            <a:off x="424300" y="450283"/>
            <a:ext cx="337852" cy="337852"/>
            <a:chOff x="0" y="0"/>
            <a:chExt cx="812800" cy="812800"/>
          </a:xfrm>
        </p:grpSpPr>
        <p:sp>
          <p:nvSpPr>
            <p:cNvPr id="531" name="Google Shape;531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3" name="Google Shape;533;p18"/>
          <p:cNvSpPr/>
          <p:nvPr/>
        </p:nvSpPr>
        <p:spPr>
          <a:xfrm rot="-5400000">
            <a:off x="16126317" y="265234"/>
            <a:ext cx="1526932" cy="1526932"/>
          </a:xfrm>
          <a:custGeom>
            <a:avLst/>
            <a:gdLst/>
            <a:ahLst/>
            <a:cxnLst/>
            <a:rect l="l" t="t" r="r" b="b"/>
            <a:pathLst>
              <a:path w="1526932" h="1526932" extrusionOk="0">
                <a:moveTo>
                  <a:pt x="0" y="0"/>
                </a:moveTo>
                <a:lnTo>
                  <a:pt x="1526932" y="0"/>
                </a:lnTo>
                <a:lnTo>
                  <a:pt x="1526932" y="1526932"/>
                </a:lnTo>
                <a:lnTo>
                  <a:pt x="0" y="1526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34" name="Google Shape;534;p18"/>
          <p:cNvSpPr/>
          <p:nvPr/>
        </p:nvSpPr>
        <p:spPr>
          <a:xfrm rot="5400000">
            <a:off x="579447" y="8415486"/>
            <a:ext cx="1526932" cy="1526932"/>
          </a:xfrm>
          <a:custGeom>
            <a:avLst/>
            <a:gdLst/>
            <a:ahLst/>
            <a:cxnLst/>
            <a:rect l="l" t="t" r="r" b="b"/>
            <a:pathLst>
              <a:path w="1526932" h="1526932" extrusionOk="0">
                <a:moveTo>
                  <a:pt x="0" y="0"/>
                </a:moveTo>
                <a:lnTo>
                  <a:pt x="1526932" y="0"/>
                </a:lnTo>
                <a:lnTo>
                  <a:pt x="1526932" y="1526932"/>
                </a:lnTo>
                <a:lnTo>
                  <a:pt x="0" y="1526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967AB9-AD7E-8B8B-BB06-6B84325E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335" y="1162032"/>
            <a:ext cx="3806732" cy="82530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1A2FD5-1526-77A7-7E70-016C3BA28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063" y="1314094"/>
            <a:ext cx="4004118" cy="8101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B9270-E3A3-1A11-0A73-08D7F62A1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0485" y="1373226"/>
            <a:ext cx="3703876" cy="80300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 IT Software Pitch Deck">
  <a:themeElements>
    <a:clrScheme name="Office">
      <a:dk1>
        <a:srgbClr val="083572"/>
      </a:dk1>
      <a:lt1>
        <a:srgbClr val="FFFFFF"/>
      </a:lt1>
      <a:dk2>
        <a:srgbClr val="004AAD"/>
      </a:dk2>
      <a:lt2>
        <a:srgbClr val="5271FF"/>
      </a:lt2>
      <a:accent1>
        <a:srgbClr val="083572"/>
      </a:accent1>
      <a:accent2>
        <a:srgbClr val="888888"/>
      </a:accent2>
      <a:accent3>
        <a:srgbClr val="083572"/>
      </a:accent3>
      <a:accent4>
        <a:srgbClr val="5271FF"/>
      </a:accent4>
      <a:accent5>
        <a:srgbClr val="FFFFFF"/>
      </a:accent5>
      <a:accent6>
        <a:srgbClr val="083572"/>
      </a:accent6>
      <a:hlink>
        <a:srgbClr val="004AA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</Words>
  <Application>Microsoft Office PowerPoint</Application>
  <PresentationFormat>Custom</PresentationFormat>
  <Paragraphs>49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Cuprum</vt:lpstr>
      <vt:lpstr>Arial</vt:lpstr>
      <vt:lpstr>Calibri</vt:lpstr>
      <vt:lpstr> IT Software Pitch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Mihai-Valentin LAZAR</cp:lastModifiedBy>
  <cp:revision>1</cp:revision>
  <dcterms:modified xsi:type="dcterms:W3CDTF">2025-04-28T07:50:23Z</dcterms:modified>
</cp:coreProperties>
</file>